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2" r:id="rId1"/>
  </p:sldMasterIdLst>
  <p:notesMasterIdLst>
    <p:notesMasterId r:id="rId16"/>
  </p:notesMasterIdLst>
  <p:sldIdLst>
    <p:sldId id="256" r:id="rId2"/>
    <p:sldId id="257" r:id="rId3"/>
    <p:sldId id="287" r:id="rId4"/>
    <p:sldId id="289" r:id="rId5"/>
    <p:sldId id="296" r:id="rId6"/>
    <p:sldId id="290" r:id="rId7"/>
    <p:sldId id="291" r:id="rId8"/>
    <p:sldId id="292" r:id="rId9"/>
    <p:sldId id="295" r:id="rId10"/>
    <p:sldId id="293" r:id="rId11"/>
    <p:sldId id="294" r:id="rId12"/>
    <p:sldId id="300" r:id="rId13"/>
    <p:sldId id="297" r:id="rId14"/>
    <p:sldId id="298" r:id="rId15"/>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0882" autoAdjust="0"/>
    <p:restoredTop sz="94660"/>
  </p:normalViewPr>
  <p:slideViewPr>
    <p:cSldViewPr snapToGrid="0">
      <p:cViewPr varScale="1">
        <p:scale>
          <a:sx n="72" d="100"/>
          <a:sy n="72" d="100"/>
        </p:scale>
        <p:origin x="420" y="7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5CF873C-717B-4196-85C9-52293DB8C4A8}" type="datetimeFigureOut">
              <a:rPr lang="en-US" smtClean="0"/>
              <a:t>9/17/2018</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F84105E-D1E1-4F01-B76B-90E3342305D0}" type="slidenum">
              <a:rPr lang="en-US" smtClean="0"/>
              <a:t>‹#›</a:t>
            </a:fld>
            <a:endParaRPr lang="en-US"/>
          </a:p>
        </p:txBody>
      </p:sp>
    </p:spTree>
    <p:extLst>
      <p:ext uri="{BB962C8B-B14F-4D97-AF65-F5344CB8AC3E}">
        <p14:creationId xmlns:p14="http://schemas.microsoft.com/office/powerpoint/2010/main" val="81468897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49478">
              <a:defRPr/>
            </a:pPr>
            <a:r>
              <a:rPr lang="en-US" dirty="0"/>
              <a:t>The MMS system was developed to associate cost with activities of everyday maintenance activities. Up until that point the department had no way of identifying the costs associated with doing business.  </a:t>
            </a:r>
          </a:p>
          <a:p>
            <a:pPr defTabSz="949478">
              <a:defRPr/>
            </a:pPr>
            <a:r>
              <a:rPr lang="en-US" dirty="0"/>
              <a:t>.   In the early days most of the information was tracked and recorded by the section supervisors in long hand on the MMS 70 spreadsheet.  Slowly, crews started completing mini 70’s and forwarding them on to their supervisors to be entered on the 70’s spreadsheet.</a:t>
            </a:r>
          </a:p>
          <a:p>
            <a:r>
              <a:rPr lang="en-US" dirty="0"/>
              <a:t>The new MMS system is an asset driven program.  Assets are considered all the various infrastructure that we maintain; roadways, stockpiles, signs, post, culverts, guardrail, jersey rail, luminaires, etc. The program is designed to track all cost associated with maintaining these assets including labor, equipment, materials, and contracted costs. The new system also makes reporting and analysis of information more accurate by providing real time information and allows MDT to manage departmental resources more effectively as well as aid in responding quickly to public and legislative inquiries.   </a:t>
            </a:r>
          </a:p>
          <a:p>
            <a:r>
              <a:rPr lang="en-US" dirty="0"/>
              <a:t>Thank you everyone for your time and effort to help make the 2017 MMS Implementation a success! </a:t>
            </a:r>
          </a:p>
          <a:p>
            <a:pPr defTabSz="949478">
              <a:defRPr/>
            </a:pPr>
            <a:endParaRPr lang="en-US" dirty="0"/>
          </a:p>
          <a:p>
            <a:endParaRPr lang="en-US" dirty="0"/>
          </a:p>
        </p:txBody>
      </p:sp>
      <p:sp>
        <p:nvSpPr>
          <p:cNvPr id="4" name="Slide Number Placeholder 3"/>
          <p:cNvSpPr>
            <a:spLocks noGrp="1"/>
          </p:cNvSpPr>
          <p:nvPr>
            <p:ph type="sldNum" sz="quarter" idx="10"/>
          </p:nvPr>
        </p:nvSpPr>
        <p:spPr/>
        <p:txBody>
          <a:bodyPr/>
          <a:lstStyle/>
          <a:p>
            <a:fld id="{4FACA799-F973-4459-9BBF-8E113A99E2E5}" type="slidenum">
              <a:rPr lang="en-US" smtClean="0"/>
              <a:t>3</a:t>
            </a:fld>
            <a:endParaRPr lang="en-US" dirty="0"/>
          </a:p>
        </p:txBody>
      </p:sp>
    </p:spTree>
    <p:extLst>
      <p:ext uri="{BB962C8B-B14F-4D97-AF65-F5344CB8AC3E}">
        <p14:creationId xmlns:p14="http://schemas.microsoft.com/office/powerpoint/2010/main" val="280959144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3">
        <a:schemeClr val="bg2"/>
      </p:bgRef>
    </p:bg>
    <p:spTree>
      <p:nvGrpSpPr>
        <p:cNvPr id="1" name=""/>
        <p:cNvGrpSpPr/>
        <p:nvPr/>
      </p:nvGrpSpPr>
      <p:grpSpPr>
        <a:xfrm>
          <a:off x="0" y="0"/>
          <a:ext cx="0" cy="0"/>
          <a:chOff x="0" y="0"/>
          <a:chExt cx="0" cy="0"/>
        </a:xfrm>
      </p:grpSpPr>
      <p:pic>
        <p:nvPicPr>
          <p:cNvPr id="7" name="Picture 6" descr="Celestia-R1---OverlayTitle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ctrTitle"/>
          </p:nvPr>
        </p:nvSpPr>
        <p:spPr>
          <a:xfrm>
            <a:off x="3962399" y="1964267"/>
            <a:ext cx="7197726" cy="2421464"/>
          </a:xfrm>
        </p:spPr>
        <p:txBody>
          <a:bodyPr anchor="b">
            <a:normAutofit/>
          </a:bodyPr>
          <a:lstStyle>
            <a:lvl1pPr algn="r">
              <a:defRPr sz="4800">
                <a:effectLst/>
              </a:defRPr>
            </a:lvl1pPr>
          </a:lstStyle>
          <a:p>
            <a:r>
              <a:rPr lang="en-US"/>
              <a:t>Click to edit Master title style</a:t>
            </a:r>
            <a:endParaRPr lang="en-US" dirty="0"/>
          </a:p>
        </p:txBody>
      </p:sp>
      <p:sp>
        <p:nvSpPr>
          <p:cNvPr id="3" name="Subtitle 2"/>
          <p:cNvSpPr>
            <a:spLocks noGrp="1"/>
          </p:cNvSpPr>
          <p:nvPr>
            <p:ph type="subTitle" idx="1"/>
          </p:nvPr>
        </p:nvSpPr>
        <p:spPr>
          <a:xfrm>
            <a:off x="3962399" y="4385732"/>
            <a:ext cx="7197726" cy="1405467"/>
          </a:xfrm>
        </p:spPr>
        <p:txBody>
          <a:bodyPr anchor="t">
            <a:normAutofit/>
          </a:bodyPr>
          <a:lstStyle>
            <a:lvl1pPr marL="0" indent="0" algn="r">
              <a:buNone/>
              <a:defRPr sz="1800" cap="all">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a:xfrm>
            <a:off x="8932558" y="5870575"/>
            <a:ext cx="1600200" cy="377825"/>
          </a:xfrm>
        </p:spPr>
        <p:txBody>
          <a:bodyPr/>
          <a:lstStyle/>
          <a:p>
            <a:fld id="{522967DE-F464-4D8D-902E-9CA8055420FD}" type="datetimeFigureOut">
              <a:rPr lang="en-US" smtClean="0"/>
              <a:t>9/17/2018</a:t>
            </a:fld>
            <a:endParaRPr lang="en-US"/>
          </a:p>
        </p:txBody>
      </p:sp>
      <p:sp>
        <p:nvSpPr>
          <p:cNvPr id="5" name="Footer Placeholder 4"/>
          <p:cNvSpPr>
            <a:spLocks noGrp="1"/>
          </p:cNvSpPr>
          <p:nvPr>
            <p:ph type="ftr" sz="quarter" idx="11"/>
          </p:nvPr>
        </p:nvSpPr>
        <p:spPr>
          <a:xfrm>
            <a:off x="3962399" y="5870575"/>
            <a:ext cx="4893958" cy="377825"/>
          </a:xfrm>
        </p:spPr>
        <p:txBody>
          <a:bodyPr/>
          <a:lstStyle/>
          <a:p>
            <a:endParaRPr lang="en-US"/>
          </a:p>
        </p:txBody>
      </p:sp>
      <p:sp>
        <p:nvSpPr>
          <p:cNvPr id="6" name="Slide Number Placeholder 5"/>
          <p:cNvSpPr>
            <a:spLocks noGrp="1"/>
          </p:cNvSpPr>
          <p:nvPr>
            <p:ph type="sldNum" sz="quarter" idx="12"/>
          </p:nvPr>
        </p:nvSpPr>
        <p:spPr>
          <a:xfrm>
            <a:off x="10608958" y="5870575"/>
            <a:ext cx="551167" cy="377825"/>
          </a:xfrm>
        </p:spPr>
        <p:txBody>
          <a:bodyPr/>
          <a:lstStyle/>
          <a:p>
            <a:fld id="{B799AB82-9C35-46FB-A059-EC604815136D}" type="slidenum">
              <a:rPr lang="en-US" smtClean="0"/>
              <a:t>‹#›</a:t>
            </a:fld>
            <a:endParaRPr lang="en-US"/>
          </a:p>
        </p:txBody>
      </p:sp>
    </p:spTree>
    <p:extLst>
      <p:ext uri="{BB962C8B-B14F-4D97-AF65-F5344CB8AC3E}">
        <p14:creationId xmlns:p14="http://schemas.microsoft.com/office/powerpoint/2010/main" val="1820356795"/>
      </p:ext>
    </p:extLst>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pic>
        <p:nvPicPr>
          <p:cNvPr id="8" name="Picture 7"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0" y="4732865"/>
            <a:ext cx="10131427"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1371600" y="932112"/>
            <a:ext cx="8759827" cy="3164976"/>
          </a:xfrm>
          <a:prstGeom prst="roundRect">
            <a:avLst>
              <a:gd name="adj" fmla="val 4380"/>
            </a:avLst>
          </a:prstGeom>
          <a:ln w="50800" cap="sq" cmpd="dbl">
            <a:gradFill flip="none" rotWithShape="1">
              <a:gsLst>
                <a:gs pos="0">
                  <a:srgbClr val="FFFFFF"/>
                </a:gs>
                <a:gs pos="100000">
                  <a:schemeClr val="tx1">
                    <a:alpha val="0"/>
                  </a:schemeClr>
                </a:gs>
              </a:gsLst>
              <a:path path="circle">
                <a:fillToRect l="50000" t="50000" r="50000" b="50000"/>
              </a:path>
              <a:tileRect/>
            </a:gradFill>
            <a:miter lim="800000"/>
          </a:ln>
          <a:effectLst>
            <a:outerShdw blurRad="254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685800" y="5299603"/>
            <a:ext cx="10131427" cy="49371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522967DE-F464-4D8D-902E-9CA8055420FD}" type="datetimeFigureOut">
              <a:rPr lang="en-US" smtClean="0"/>
              <a:t>9/17/2018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799AB82-9C35-46FB-A059-EC604815136D}" type="slidenum">
              <a:rPr lang="en-US" smtClean="0"/>
              <a:t>‹#›</a:t>
            </a:fld>
            <a:endParaRPr lang="en-US"/>
          </a:p>
        </p:txBody>
      </p:sp>
    </p:spTree>
    <p:extLst>
      <p:ext uri="{BB962C8B-B14F-4D97-AF65-F5344CB8AC3E}">
        <p14:creationId xmlns:p14="http://schemas.microsoft.com/office/powerpoint/2010/main" val="96510559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pic>
        <p:nvPicPr>
          <p:cNvPr id="7" name="Picture 6"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1" y="609601"/>
            <a:ext cx="10131427" cy="3124199"/>
          </a:xfrm>
        </p:spPr>
        <p:txBody>
          <a:bodyPr anchor="ctr">
            <a:normAutofit/>
          </a:bodyPr>
          <a:lstStyle>
            <a:lvl1pPr algn="l">
              <a:defRPr sz="3200" b="0" cap="none"/>
            </a:lvl1pPr>
          </a:lstStyle>
          <a:p>
            <a:r>
              <a:rPr lang="en-US"/>
              <a:t>Click to edit Master title style</a:t>
            </a:r>
            <a:endParaRPr lang="en-US" dirty="0"/>
          </a:p>
        </p:txBody>
      </p:sp>
      <p:sp>
        <p:nvSpPr>
          <p:cNvPr id="3" name="Text Placeholder 2"/>
          <p:cNvSpPr>
            <a:spLocks noGrp="1"/>
          </p:cNvSpPr>
          <p:nvPr>
            <p:ph type="body" idx="1"/>
          </p:nvPr>
        </p:nvSpPr>
        <p:spPr>
          <a:xfrm>
            <a:off x="685800" y="4343400"/>
            <a:ext cx="10131428" cy="1447800"/>
          </a:xfrm>
        </p:spPr>
        <p:txBody>
          <a:bodyPr anchor="ctr">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522967DE-F464-4D8D-902E-9CA8055420FD}" type="datetimeFigureOut">
              <a:rPr lang="en-US" smtClean="0"/>
              <a:t>9/17/2018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799AB82-9C35-46FB-A059-EC604815136D}" type="slidenum">
              <a:rPr lang="en-US" smtClean="0"/>
              <a:t>‹#›</a:t>
            </a:fld>
            <a:endParaRPr lang="en-US"/>
          </a:p>
        </p:txBody>
      </p:sp>
    </p:spTree>
    <p:extLst>
      <p:ext uri="{BB962C8B-B14F-4D97-AF65-F5344CB8AC3E}">
        <p14:creationId xmlns:p14="http://schemas.microsoft.com/office/powerpoint/2010/main" val="421029828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pic>
        <p:nvPicPr>
          <p:cNvPr id="16" name="Picture 15"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15" name="TextBox 14"/>
          <p:cNvSpPr txBox="1"/>
          <p:nvPr/>
        </p:nvSpPr>
        <p:spPr>
          <a:xfrm>
            <a:off x="10237867" y="2743200"/>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11" name="TextBox 10"/>
          <p:cNvSpPr txBox="1"/>
          <p:nvPr/>
        </p:nvSpPr>
        <p:spPr>
          <a:xfrm>
            <a:off x="488275" y="823337"/>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2" name="Title 1"/>
          <p:cNvSpPr>
            <a:spLocks noGrp="1"/>
          </p:cNvSpPr>
          <p:nvPr>
            <p:ph type="title"/>
          </p:nvPr>
        </p:nvSpPr>
        <p:spPr>
          <a:xfrm>
            <a:off x="992267" y="609601"/>
            <a:ext cx="9550399" cy="2743199"/>
          </a:xfrm>
        </p:spPr>
        <p:txBody>
          <a:bodyPr anchor="ctr">
            <a:normAutofit/>
          </a:bodyPr>
          <a:lstStyle>
            <a:lvl1pPr algn="l">
              <a:defRPr sz="3200" b="0" cap="none">
                <a:solidFill>
                  <a:schemeClr val="tx1"/>
                </a:solidFill>
              </a:defRPr>
            </a:lvl1pPr>
          </a:lstStyle>
          <a:p>
            <a:r>
              <a:rPr lang="en-US"/>
              <a:t>Click to edit Master title style</a:t>
            </a:r>
            <a:endParaRPr lang="en-US" dirty="0"/>
          </a:p>
        </p:txBody>
      </p:sp>
      <p:sp>
        <p:nvSpPr>
          <p:cNvPr id="10" name="Text Placeholder 9"/>
          <p:cNvSpPr>
            <a:spLocks noGrp="1"/>
          </p:cNvSpPr>
          <p:nvPr>
            <p:ph type="body" sz="quarter" idx="13"/>
          </p:nvPr>
        </p:nvSpPr>
        <p:spPr>
          <a:xfrm>
            <a:off x="1097875" y="3352800"/>
            <a:ext cx="9339184" cy="381000"/>
          </a:xfrm>
        </p:spPr>
        <p:txBody>
          <a:bodyPr anchor="ctr"/>
          <a:lstStyle>
            <a:lvl1pPr marL="0" indent="0">
              <a:buFontTx/>
              <a:buNone/>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3" name="Text Placeholder 2"/>
          <p:cNvSpPr>
            <a:spLocks noGrp="1"/>
          </p:cNvSpPr>
          <p:nvPr>
            <p:ph type="body" idx="1"/>
          </p:nvPr>
        </p:nvSpPr>
        <p:spPr>
          <a:xfrm>
            <a:off x="687465" y="4343400"/>
            <a:ext cx="10152367" cy="1447800"/>
          </a:xfrm>
        </p:spPr>
        <p:txBody>
          <a:bodyPr anchor="ctr">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522967DE-F464-4D8D-902E-9CA8055420FD}" type="datetimeFigureOut">
              <a:rPr lang="en-US" smtClean="0"/>
              <a:t>9/17/2018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799AB82-9C35-46FB-A059-EC604815136D}" type="slidenum">
              <a:rPr lang="en-US" smtClean="0"/>
              <a:t>‹#›</a:t>
            </a:fld>
            <a:endParaRPr lang="en-US"/>
          </a:p>
        </p:txBody>
      </p:sp>
    </p:spTree>
    <p:extLst>
      <p:ext uri="{BB962C8B-B14F-4D97-AF65-F5344CB8AC3E}">
        <p14:creationId xmlns:p14="http://schemas.microsoft.com/office/powerpoint/2010/main" val="261547253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pic>
        <p:nvPicPr>
          <p:cNvPr id="8" name="Picture 7"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2" y="3308581"/>
            <a:ext cx="10131425" cy="1468800"/>
          </a:xfrm>
        </p:spPr>
        <p:txBody>
          <a:bodyPr anchor="b">
            <a:normAutofit/>
          </a:bodyPr>
          <a:lstStyle>
            <a:lvl1pPr algn="l">
              <a:defRPr sz="3200" b="0" cap="none"/>
            </a:lvl1pPr>
          </a:lstStyle>
          <a:p>
            <a:r>
              <a:rPr lang="en-US"/>
              <a:t>Click to edit Master title style</a:t>
            </a:r>
            <a:endParaRPr lang="en-US" dirty="0"/>
          </a:p>
        </p:txBody>
      </p:sp>
      <p:sp>
        <p:nvSpPr>
          <p:cNvPr id="3" name="Text Placeholder 2"/>
          <p:cNvSpPr>
            <a:spLocks noGrp="1"/>
          </p:cNvSpPr>
          <p:nvPr>
            <p:ph type="body" idx="1"/>
          </p:nvPr>
        </p:nvSpPr>
        <p:spPr>
          <a:xfrm>
            <a:off x="685801" y="4777381"/>
            <a:ext cx="10131426" cy="860400"/>
          </a:xfrm>
        </p:spPr>
        <p:txBody>
          <a:bodyPr anchor="t">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522967DE-F464-4D8D-902E-9CA8055420FD}" type="datetimeFigureOut">
              <a:rPr lang="en-US" smtClean="0"/>
              <a:t>9/17/2018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799AB82-9C35-46FB-A059-EC604815136D}" type="slidenum">
              <a:rPr lang="en-US" smtClean="0"/>
              <a:t>‹#›</a:t>
            </a:fld>
            <a:endParaRPr lang="en-US"/>
          </a:p>
        </p:txBody>
      </p:sp>
    </p:spTree>
    <p:extLst>
      <p:ext uri="{BB962C8B-B14F-4D97-AF65-F5344CB8AC3E}">
        <p14:creationId xmlns:p14="http://schemas.microsoft.com/office/powerpoint/2010/main" val="136577274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pic>
        <p:nvPicPr>
          <p:cNvPr id="11" name="Picture 10"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13" name="TextBox 12"/>
          <p:cNvSpPr txBox="1"/>
          <p:nvPr/>
        </p:nvSpPr>
        <p:spPr>
          <a:xfrm>
            <a:off x="10237867" y="2743200"/>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14" name="TextBox 13"/>
          <p:cNvSpPr txBox="1"/>
          <p:nvPr/>
        </p:nvSpPr>
        <p:spPr>
          <a:xfrm>
            <a:off x="488275" y="823337"/>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16" name="Title 1"/>
          <p:cNvSpPr>
            <a:spLocks noGrp="1"/>
          </p:cNvSpPr>
          <p:nvPr>
            <p:ph type="title"/>
          </p:nvPr>
        </p:nvSpPr>
        <p:spPr>
          <a:xfrm>
            <a:off x="992267" y="609601"/>
            <a:ext cx="9550399" cy="2743199"/>
          </a:xfrm>
        </p:spPr>
        <p:txBody>
          <a:bodyPr anchor="ctr">
            <a:normAutofit/>
          </a:bodyPr>
          <a:lstStyle>
            <a:lvl1pPr algn="l">
              <a:defRPr sz="3200" b="0" cap="none">
                <a:solidFill>
                  <a:schemeClr val="tx1"/>
                </a:solidFill>
              </a:defRPr>
            </a:lvl1pPr>
          </a:lstStyle>
          <a:p>
            <a:r>
              <a:rPr lang="en-US"/>
              <a:t>Click to edit Master title style</a:t>
            </a:r>
            <a:endParaRPr lang="en-US" dirty="0"/>
          </a:p>
        </p:txBody>
      </p:sp>
      <p:sp>
        <p:nvSpPr>
          <p:cNvPr id="10" name="Text Placeholder 9"/>
          <p:cNvSpPr>
            <a:spLocks noGrp="1"/>
          </p:cNvSpPr>
          <p:nvPr>
            <p:ph type="body" sz="quarter" idx="13"/>
          </p:nvPr>
        </p:nvSpPr>
        <p:spPr>
          <a:xfrm>
            <a:off x="685800" y="3886200"/>
            <a:ext cx="10135436" cy="889000"/>
          </a:xfrm>
        </p:spPr>
        <p:txBody>
          <a:bodyPr vert="horz" lIns="91440" tIns="45720" rIns="91440" bIns="45720" rtlCol="0" anchor="b">
            <a:normAutofit/>
          </a:bodyPr>
          <a:lstStyle>
            <a:lvl1pPr>
              <a:buNone/>
              <a:defRPr lang="en-US" sz="2400" b="0" cap="none" dirty="0">
                <a:ln w="3175" cmpd="sng">
                  <a:noFill/>
                </a:ln>
                <a:solidFill>
                  <a:schemeClr val="tx1"/>
                </a:solidFill>
                <a:effectLst/>
              </a:defRPr>
            </a:lvl1pPr>
          </a:lstStyle>
          <a:p>
            <a:pPr marL="0" lvl="0">
              <a:spcBef>
                <a:spcPct val="0"/>
              </a:spcBef>
              <a:buNone/>
            </a:pPr>
            <a:r>
              <a:rPr lang="en-US"/>
              <a:t>Edit Master text styles</a:t>
            </a:r>
          </a:p>
        </p:txBody>
      </p:sp>
      <p:sp>
        <p:nvSpPr>
          <p:cNvPr id="3" name="Text Placeholder 2"/>
          <p:cNvSpPr>
            <a:spLocks noGrp="1"/>
          </p:cNvSpPr>
          <p:nvPr>
            <p:ph type="body" idx="1"/>
          </p:nvPr>
        </p:nvSpPr>
        <p:spPr>
          <a:xfrm>
            <a:off x="685799" y="4775200"/>
            <a:ext cx="10135436" cy="10160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522967DE-F464-4D8D-902E-9CA8055420FD}" type="datetimeFigureOut">
              <a:rPr lang="en-US" smtClean="0"/>
              <a:t>9/17/2018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799AB82-9C35-46FB-A059-EC604815136D}" type="slidenum">
              <a:rPr lang="en-US" smtClean="0"/>
              <a:t>‹#›</a:t>
            </a:fld>
            <a:endParaRPr lang="en-US"/>
          </a:p>
        </p:txBody>
      </p:sp>
    </p:spTree>
    <p:extLst>
      <p:ext uri="{BB962C8B-B14F-4D97-AF65-F5344CB8AC3E}">
        <p14:creationId xmlns:p14="http://schemas.microsoft.com/office/powerpoint/2010/main" val="14733941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pic>
        <p:nvPicPr>
          <p:cNvPr id="8" name="Picture 7"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1" y="609601"/>
            <a:ext cx="10131427" cy="2743199"/>
          </a:xfrm>
        </p:spPr>
        <p:txBody>
          <a:bodyPr vert="horz" lIns="91440" tIns="45720" rIns="91440" bIns="45720" rtlCol="0" anchor="ctr">
            <a:normAutofit/>
          </a:bodyPr>
          <a:lstStyle>
            <a:lvl1pPr>
              <a:defRPr lang="en-US" b="0" dirty="0"/>
            </a:lvl1pPr>
          </a:lstStyle>
          <a:p>
            <a:pPr marL="0" lvl="0"/>
            <a:r>
              <a:rPr lang="en-US"/>
              <a:t>Click to edit Master title style</a:t>
            </a:r>
            <a:endParaRPr lang="en-US" dirty="0"/>
          </a:p>
        </p:txBody>
      </p:sp>
      <p:sp>
        <p:nvSpPr>
          <p:cNvPr id="10" name="Text Placeholder 9"/>
          <p:cNvSpPr>
            <a:spLocks noGrp="1"/>
          </p:cNvSpPr>
          <p:nvPr>
            <p:ph type="body" sz="quarter" idx="13"/>
          </p:nvPr>
        </p:nvSpPr>
        <p:spPr>
          <a:xfrm>
            <a:off x="685801" y="3505200"/>
            <a:ext cx="10131428" cy="838200"/>
          </a:xfrm>
        </p:spPr>
        <p:txBody>
          <a:bodyPr vert="horz" lIns="91440" tIns="45720" rIns="91440" bIns="45720" rtlCol="0" anchor="b">
            <a:normAutofit/>
          </a:bodyPr>
          <a:lstStyle>
            <a:lvl1pPr>
              <a:buNone/>
              <a:defRPr lang="en-US" sz="2800" b="0" cap="none" dirty="0">
                <a:ln w="3175" cmpd="sng">
                  <a:noFill/>
                </a:ln>
                <a:solidFill>
                  <a:schemeClr val="tx1"/>
                </a:solidFill>
                <a:effectLst/>
              </a:defRPr>
            </a:lvl1pPr>
          </a:lstStyle>
          <a:p>
            <a:pPr marL="0" lvl="0">
              <a:spcBef>
                <a:spcPct val="0"/>
              </a:spcBef>
              <a:buNone/>
            </a:pPr>
            <a:r>
              <a:rPr lang="en-US"/>
              <a:t>Edit Master text styles</a:t>
            </a:r>
          </a:p>
        </p:txBody>
      </p:sp>
      <p:sp>
        <p:nvSpPr>
          <p:cNvPr id="3" name="Text Placeholder 2"/>
          <p:cNvSpPr>
            <a:spLocks noGrp="1"/>
          </p:cNvSpPr>
          <p:nvPr>
            <p:ph type="body" idx="1"/>
          </p:nvPr>
        </p:nvSpPr>
        <p:spPr>
          <a:xfrm>
            <a:off x="685800" y="4343400"/>
            <a:ext cx="10131428" cy="14478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522967DE-F464-4D8D-902E-9CA8055420FD}" type="datetimeFigureOut">
              <a:rPr lang="en-US" smtClean="0"/>
              <a:t>9/17/2018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799AB82-9C35-46FB-A059-EC604815136D}" type="slidenum">
              <a:rPr lang="en-US" smtClean="0"/>
              <a:t>‹#›</a:t>
            </a:fld>
            <a:endParaRPr lang="en-US"/>
          </a:p>
        </p:txBody>
      </p:sp>
    </p:spTree>
    <p:extLst>
      <p:ext uri="{BB962C8B-B14F-4D97-AF65-F5344CB8AC3E}">
        <p14:creationId xmlns:p14="http://schemas.microsoft.com/office/powerpoint/2010/main" val="283069221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pic>
        <p:nvPicPr>
          <p:cNvPr id="7" name="Picture 6"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3" name="Vertical Text Placeholder 2"/>
          <p:cNvSpPr>
            <a:spLocks noGrp="1"/>
          </p:cNvSpPr>
          <p:nvPr>
            <p:ph type="body" orient="vert" idx="1"/>
          </p:nvPr>
        </p:nvSpPr>
        <p:spPr/>
        <p:txBody>
          <a:bodyPr vert="eaVert" ancho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22967DE-F464-4D8D-902E-9CA8055420FD}" type="datetimeFigureOut">
              <a:rPr lang="en-US" smtClean="0"/>
              <a:t>9/17/2018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799AB82-9C35-46FB-A059-EC604815136D}" type="slidenum">
              <a:rPr lang="en-US" smtClean="0"/>
              <a:t>‹#›</a:t>
            </a:fld>
            <a:endParaRPr lang="en-US"/>
          </a:p>
        </p:txBody>
      </p:sp>
      <p:sp>
        <p:nvSpPr>
          <p:cNvPr id="8" name="Title 1"/>
          <p:cNvSpPr>
            <a:spLocks noGrp="1"/>
          </p:cNvSpPr>
          <p:nvPr>
            <p:ph type="title"/>
          </p:nvPr>
        </p:nvSpPr>
        <p:spPr>
          <a:xfrm>
            <a:off x="685801" y="609600"/>
            <a:ext cx="10131425" cy="1456267"/>
          </a:xfrm>
        </p:spPr>
        <p:txBody>
          <a:bodyPr/>
          <a:lstStyle/>
          <a:p>
            <a:r>
              <a:rPr lang="en-US"/>
              <a:t>Click to edit Master title style</a:t>
            </a:r>
            <a:endParaRPr lang="en-US" dirty="0"/>
          </a:p>
        </p:txBody>
      </p:sp>
    </p:spTree>
    <p:extLst>
      <p:ext uri="{BB962C8B-B14F-4D97-AF65-F5344CB8AC3E}">
        <p14:creationId xmlns:p14="http://schemas.microsoft.com/office/powerpoint/2010/main" val="390107986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pic>
        <p:nvPicPr>
          <p:cNvPr id="7" name="Picture 6"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Vertical Title 1"/>
          <p:cNvSpPr>
            <a:spLocks noGrp="1"/>
          </p:cNvSpPr>
          <p:nvPr>
            <p:ph type="title" orient="vert"/>
          </p:nvPr>
        </p:nvSpPr>
        <p:spPr>
          <a:xfrm>
            <a:off x="8658675" y="609599"/>
            <a:ext cx="2158552" cy="5181601"/>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85800" y="609600"/>
            <a:ext cx="7832116" cy="5181600"/>
          </a:xfrm>
        </p:spPr>
        <p:txBody>
          <a:bodyPr vert="eaVert" ancho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22967DE-F464-4D8D-902E-9CA8055420FD}" type="datetimeFigureOut">
              <a:rPr lang="en-US" smtClean="0"/>
              <a:t>9/17/2018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799AB82-9C35-46FB-A059-EC604815136D}" type="slidenum">
              <a:rPr lang="en-US" smtClean="0"/>
              <a:t>‹#›</a:t>
            </a:fld>
            <a:endParaRPr lang="en-US"/>
          </a:p>
        </p:txBody>
      </p:sp>
    </p:spTree>
    <p:extLst>
      <p:ext uri="{BB962C8B-B14F-4D97-AF65-F5344CB8AC3E}">
        <p14:creationId xmlns:p14="http://schemas.microsoft.com/office/powerpoint/2010/main" val="51745471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609600" y="274637"/>
            <a:ext cx="10972800" cy="563563"/>
          </a:xfrm>
        </p:spPr>
        <p:txBody>
          <a:bodyPr>
            <a:noAutofit/>
          </a:bodyPr>
          <a:lstStyle>
            <a:lvl1pPr>
              <a:defRPr sz="3467">
                <a:solidFill>
                  <a:schemeClr val="bg1"/>
                </a:solidFill>
              </a:defRPr>
            </a:lvl1pPr>
          </a:lstStyle>
          <a:p>
            <a:r>
              <a:rPr lang="en-US" dirty="0"/>
              <a:t>Click to Edit Master Title Style</a:t>
            </a:r>
          </a:p>
        </p:txBody>
      </p:sp>
      <p:sp>
        <p:nvSpPr>
          <p:cNvPr id="5" name="Footer Placeholder 4"/>
          <p:cNvSpPr>
            <a:spLocks noGrp="1"/>
          </p:cNvSpPr>
          <p:nvPr>
            <p:ph type="ftr" sz="quarter" idx="11"/>
          </p:nvPr>
        </p:nvSpPr>
        <p:spPr>
          <a:xfrm>
            <a:off x="203200" y="6416676"/>
            <a:ext cx="5486400" cy="365125"/>
          </a:xfrm>
        </p:spPr>
        <p:txBody>
          <a:bodyPr/>
          <a:lstStyle>
            <a:lvl1pPr algn="l">
              <a:defRPr sz="1067">
                <a:solidFill>
                  <a:srgbClr val="FFFFFF"/>
                </a:solidFill>
                <a:latin typeface="Arial"/>
                <a:cs typeface="Arial"/>
              </a:defRPr>
            </a:lvl1pPr>
          </a:lstStyle>
          <a:p>
            <a:r>
              <a:rPr lang="en-US"/>
              <a:t>© 2018 AgileAssets Inc. All Rights Reserved</a:t>
            </a:r>
            <a:endParaRPr lang="en-US" dirty="0"/>
          </a:p>
        </p:txBody>
      </p:sp>
      <p:sp>
        <p:nvSpPr>
          <p:cNvPr id="6" name="Slide Number Placeholder 5"/>
          <p:cNvSpPr>
            <a:spLocks noGrp="1"/>
          </p:cNvSpPr>
          <p:nvPr>
            <p:ph type="sldNum" sz="quarter" idx="4"/>
          </p:nvPr>
        </p:nvSpPr>
        <p:spPr>
          <a:xfrm>
            <a:off x="6096000" y="6416676"/>
            <a:ext cx="812800" cy="365125"/>
          </a:xfrm>
          <a:prstGeom prst="rect">
            <a:avLst/>
          </a:prstGeom>
        </p:spPr>
        <p:txBody>
          <a:bodyPr vert="horz" lIns="91440" tIns="45720" rIns="91440" bIns="45720" rtlCol="0" anchor="ctr"/>
          <a:lstStyle>
            <a:lvl1pPr algn="r">
              <a:defRPr sz="1067" b="0">
                <a:solidFill>
                  <a:srgbClr val="FFFFFF"/>
                </a:solidFill>
                <a:latin typeface="Arial"/>
                <a:cs typeface="Arial"/>
              </a:defRPr>
            </a:lvl1pPr>
          </a:lstStyle>
          <a:p>
            <a:fld id="{DFD05C8F-D281-7C4C-A24C-AEF86E850755}" type="slidenum">
              <a:rPr lang="en-US" smtClean="0"/>
              <a:pPr/>
              <a:t>‹#›</a:t>
            </a:fld>
            <a:endParaRPr lang="en-US" dirty="0"/>
          </a:p>
        </p:txBody>
      </p:sp>
      <p:sp>
        <p:nvSpPr>
          <p:cNvPr id="4" name="Content Placeholder 3">
            <a:extLst>
              <a:ext uri="{FF2B5EF4-FFF2-40B4-BE49-F238E27FC236}">
                <a16:creationId xmlns:a16="http://schemas.microsoft.com/office/drawing/2014/main" id="{880E2553-0B10-4E17-896F-C9171F451D7E}"/>
              </a:ext>
            </a:extLst>
          </p:cNvPr>
          <p:cNvSpPr>
            <a:spLocks noGrp="1"/>
          </p:cNvSpPr>
          <p:nvPr>
            <p:ph sz="quarter" idx="12"/>
          </p:nvPr>
        </p:nvSpPr>
        <p:spPr>
          <a:xfrm>
            <a:off x="609600" y="1267327"/>
            <a:ext cx="10972800" cy="4860424"/>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65674234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2_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609600" y="274637"/>
            <a:ext cx="10972800" cy="563563"/>
          </a:xfrm>
        </p:spPr>
        <p:txBody>
          <a:bodyPr>
            <a:noAutofit/>
          </a:bodyPr>
          <a:lstStyle>
            <a:lvl1pPr>
              <a:defRPr sz="3467">
                <a:solidFill>
                  <a:schemeClr val="bg1"/>
                </a:solidFill>
              </a:defRPr>
            </a:lvl1pPr>
          </a:lstStyle>
          <a:p>
            <a:r>
              <a:rPr lang="en-US" dirty="0"/>
              <a:t>Click to Edit Master Title Style</a:t>
            </a:r>
          </a:p>
        </p:txBody>
      </p:sp>
      <p:sp>
        <p:nvSpPr>
          <p:cNvPr id="5" name="Footer Placeholder 4"/>
          <p:cNvSpPr>
            <a:spLocks noGrp="1"/>
          </p:cNvSpPr>
          <p:nvPr>
            <p:ph type="ftr" sz="quarter" idx="11"/>
          </p:nvPr>
        </p:nvSpPr>
        <p:spPr>
          <a:xfrm>
            <a:off x="203200" y="6416676"/>
            <a:ext cx="5486400" cy="365125"/>
          </a:xfrm>
        </p:spPr>
        <p:txBody>
          <a:bodyPr/>
          <a:lstStyle>
            <a:lvl1pPr algn="l">
              <a:defRPr sz="1067">
                <a:solidFill>
                  <a:srgbClr val="FFFFFF"/>
                </a:solidFill>
                <a:latin typeface="Arial"/>
                <a:cs typeface="Arial"/>
              </a:defRPr>
            </a:lvl1pPr>
          </a:lstStyle>
          <a:p>
            <a:r>
              <a:rPr lang="en-US"/>
              <a:t>© 2018 AgileAssets Inc. All Rights Reserved</a:t>
            </a:r>
            <a:endParaRPr lang="en-US" dirty="0"/>
          </a:p>
        </p:txBody>
      </p:sp>
      <p:sp>
        <p:nvSpPr>
          <p:cNvPr id="6" name="Slide Number Placeholder 5"/>
          <p:cNvSpPr>
            <a:spLocks noGrp="1"/>
          </p:cNvSpPr>
          <p:nvPr>
            <p:ph type="sldNum" sz="quarter" idx="4"/>
          </p:nvPr>
        </p:nvSpPr>
        <p:spPr>
          <a:xfrm>
            <a:off x="6096000" y="6416676"/>
            <a:ext cx="812800" cy="365125"/>
          </a:xfrm>
          <a:prstGeom prst="rect">
            <a:avLst/>
          </a:prstGeom>
        </p:spPr>
        <p:txBody>
          <a:bodyPr vert="horz" lIns="91440" tIns="45720" rIns="91440" bIns="45720" rtlCol="0" anchor="ctr"/>
          <a:lstStyle>
            <a:lvl1pPr algn="r">
              <a:defRPr sz="1067" b="0">
                <a:solidFill>
                  <a:srgbClr val="FFFFFF"/>
                </a:solidFill>
                <a:latin typeface="Arial"/>
                <a:cs typeface="Arial"/>
              </a:defRPr>
            </a:lvl1pPr>
          </a:lstStyle>
          <a:p>
            <a:fld id="{DFD05C8F-D281-7C4C-A24C-AEF86E850755}" type="slidenum">
              <a:rPr lang="en-US" smtClean="0"/>
              <a:pPr/>
              <a:t>‹#›</a:t>
            </a:fld>
            <a:endParaRPr lang="en-US" dirty="0"/>
          </a:p>
        </p:txBody>
      </p:sp>
      <p:sp>
        <p:nvSpPr>
          <p:cNvPr id="4" name="Content Placeholder 3"/>
          <p:cNvSpPr>
            <a:spLocks noGrp="1"/>
          </p:cNvSpPr>
          <p:nvPr>
            <p:ph sz="quarter" idx="12" hasCustomPrompt="1"/>
          </p:nvPr>
        </p:nvSpPr>
        <p:spPr>
          <a:xfrm>
            <a:off x="5475817" y="1295401"/>
            <a:ext cx="6100944" cy="4571999"/>
          </a:xfrm>
        </p:spPr>
        <p:txBody>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Picture Placeholder 7"/>
          <p:cNvSpPr>
            <a:spLocks noGrp="1"/>
          </p:cNvSpPr>
          <p:nvPr>
            <p:ph type="pic" sz="quarter" idx="13"/>
          </p:nvPr>
        </p:nvSpPr>
        <p:spPr>
          <a:xfrm>
            <a:off x="609303" y="1295399"/>
            <a:ext cx="4644264" cy="4571999"/>
          </a:xfrm>
        </p:spPr>
        <p:txBody>
          <a:bodyPr/>
          <a:lstStyle/>
          <a:p>
            <a:r>
              <a:rPr lang="en-US"/>
              <a:t>Click icon to add picture</a:t>
            </a:r>
          </a:p>
        </p:txBody>
      </p:sp>
    </p:spTree>
    <p:extLst>
      <p:ext uri="{BB962C8B-B14F-4D97-AF65-F5344CB8AC3E}">
        <p14:creationId xmlns:p14="http://schemas.microsoft.com/office/powerpoint/2010/main" val="6554850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7" name="Picture 6"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nchor="ct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22967DE-F464-4D8D-902E-9CA8055420FD}" type="datetimeFigureOut">
              <a:rPr lang="en-US" smtClean="0"/>
              <a:t>9/17/2018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799AB82-9C35-46FB-A059-EC604815136D}" type="slidenum">
              <a:rPr lang="en-US" smtClean="0"/>
              <a:t>‹#›</a:t>
            </a:fld>
            <a:endParaRPr lang="en-US"/>
          </a:p>
        </p:txBody>
      </p:sp>
    </p:spTree>
    <p:extLst>
      <p:ext uri="{BB962C8B-B14F-4D97-AF65-F5344CB8AC3E}">
        <p14:creationId xmlns:p14="http://schemas.microsoft.com/office/powerpoint/2010/main" val="402003078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7" name="Picture 6"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0" y="3308581"/>
            <a:ext cx="10131427" cy="1468800"/>
          </a:xfrm>
        </p:spPr>
        <p:txBody>
          <a:bodyPr anchor="b"/>
          <a:lstStyle>
            <a:lvl1pPr algn="l">
              <a:defRPr sz="4000" b="0" cap="all"/>
            </a:lvl1pPr>
          </a:lstStyle>
          <a:p>
            <a:r>
              <a:rPr lang="en-US"/>
              <a:t>Click to edit Master title style</a:t>
            </a:r>
            <a:endParaRPr lang="en-US" dirty="0"/>
          </a:p>
        </p:txBody>
      </p:sp>
      <p:sp>
        <p:nvSpPr>
          <p:cNvPr id="3" name="Text Placeholder 2"/>
          <p:cNvSpPr>
            <a:spLocks noGrp="1"/>
          </p:cNvSpPr>
          <p:nvPr>
            <p:ph type="body" idx="1"/>
          </p:nvPr>
        </p:nvSpPr>
        <p:spPr>
          <a:xfrm>
            <a:off x="685799" y="4777381"/>
            <a:ext cx="10131428" cy="860400"/>
          </a:xfrm>
        </p:spPr>
        <p:txBody>
          <a:bodyPr anchor="t">
            <a:normAutofit/>
          </a:bodyPr>
          <a:lstStyle>
            <a:lvl1pPr marL="0" indent="0" algn="l">
              <a:buNone/>
              <a:defRPr sz="2000" cap="all">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522967DE-F464-4D8D-902E-9CA8055420FD}" type="datetimeFigureOut">
              <a:rPr lang="en-US" smtClean="0"/>
              <a:t>9/17/2018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799AB82-9C35-46FB-A059-EC604815136D}" type="slidenum">
              <a:rPr lang="en-US" smtClean="0"/>
              <a:t>‹#›</a:t>
            </a:fld>
            <a:endParaRPr lang="en-US"/>
          </a:p>
        </p:txBody>
      </p:sp>
    </p:spTree>
    <p:extLst>
      <p:ext uri="{BB962C8B-B14F-4D97-AF65-F5344CB8AC3E}">
        <p14:creationId xmlns:p14="http://schemas.microsoft.com/office/powerpoint/2010/main" val="62417905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pic>
        <p:nvPicPr>
          <p:cNvPr id="8" name="Picture 7"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85802" y="2142067"/>
            <a:ext cx="4995334" cy="3649134"/>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821895" y="2142067"/>
            <a:ext cx="4995332" cy="3649133"/>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522967DE-F464-4D8D-902E-9CA8055420FD}" type="datetimeFigureOut">
              <a:rPr lang="en-US" smtClean="0"/>
              <a:t>9/17/2018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799AB82-9C35-46FB-A059-EC604815136D}" type="slidenum">
              <a:rPr lang="en-US" smtClean="0"/>
              <a:t>‹#›</a:t>
            </a:fld>
            <a:endParaRPr lang="en-US"/>
          </a:p>
        </p:txBody>
      </p:sp>
    </p:spTree>
    <p:extLst>
      <p:ext uri="{BB962C8B-B14F-4D97-AF65-F5344CB8AC3E}">
        <p14:creationId xmlns:p14="http://schemas.microsoft.com/office/powerpoint/2010/main" val="20203687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973670" y="2218267"/>
            <a:ext cx="4709054" cy="576262"/>
          </a:xfrm>
        </p:spPr>
        <p:txBody>
          <a:bodyPr anchor="b">
            <a:noAutofit/>
          </a:bodyPr>
          <a:lstStyle>
            <a:lvl1pPr marL="0" indent="0">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685801" y="2870201"/>
            <a:ext cx="4996923" cy="2920998"/>
          </a:xfrm>
        </p:spPr>
        <p:txBody>
          <a:bodyPr anchor="t">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096003" y="2226734"/>
            <a:ext cx="4722813" cy="576262"/>
          </a:xfrm>
        </p:spPr>
        <p:txBody>
          <a:bodyPr anchor="b">
            <a:noAutofit/>
          </a:bodyPr>
          <a:lstStyle>
            <a:lvl1pPr marL="0" indent="0">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5823483" y="2870201"/>
            <a:ext cx="4995334" cy="2920998"/>
          </a:xfrm>
        </p:spPr>
        <p:txBody>
          <a:bodyPr anchor="t">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522967DE-F464-4D8D-902E-9CA8055420FD}" type="datetimeFigureOut">
              <a:rPr lang="en-US" smtClean="0"/>
              <a:t>9/17/2018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799AB82-9C35-46FB-A059-EC604815136D}" type="slidenum">
              <a:rPr lang="en-US" smtClean="0"/>
              <a:t>‹#›</a:t>
            </a:fld>
            <a:endParaRPr lang="en-US"/>
          </a:p>
        </p:txBody>
      </p:sp>
    </p:spTree>
    <p:extLst>
      <p:ext uri="{BB962C8B-B14F-4D97-AF65-F5344CB8AC3E}">
        <p14:creationId xmlns:p14="http://schemas.microsoft.com/office/powerpoint/2010/main" val="358651483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pic>
        <p:nvPicPr>
          <p:cNvPr id="6" name="Picture 5"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522967DE-F464-4D8D-902E-9CA8055420FD}" type="datetimeFigureOut">
              <a:rPr lang="en-US" smtClean="0"/>
              <a:t>9/17/2018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799AB82-9C35-46FB-A059-EC604815136D}" type="slidenum">
              <a:rPr lang="en-US" smtClean="0"/>
              <a:t>‹#›</a:t>
            </a:fld>
            <a:endParaRPr lang="en-US"/>
          </a:p>
        </p:txBody>
      </p:sp>
    </p:spTree>
    <p:extLst>
      <p:ext uri="{BB962C8B-B14F-4D97-AF65-F5344CB8AC3E}">
        <p14:creationId xmlns:p14="http://schemas.microsoft.com/office/powerpoint/2010/main" val="188637719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pic>
        <p:nvPicPr>
          <p:cNvPr id="5" name="Picture 4"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Date Placeholder 1"/>
          <p:cNvSpPr>
            <a:spLocks noGrp="1"/>
          </p:cNvSpPr>
          <p:nvPr>
            <p:ph type="dt" sz="half" idx="10"/>
          </p:nvPr>
        </p:nvSpPr>
        <p:spPr/>
        <p:txBody>
          <a:bodyPr/>
          <a:lstStyle/>
          <a:p>
            <a:fld id="{522967DE-F464-4D8D-902E-9CA8055420FD}" type="datetimeFigureOut">
              <a:rPr lang="en-US" smtClean="0"/>
              <a:t>9/17/2018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799AB82-9C35-46FB-A059-EC604815136D}" type="slidenum">
              <a:rPr lang="en-US" smtClean="0"/>
              <a:t>‹#›</a:t>
            </a:fld>
            <a:endParaRPr lang="en-US"/>
          </a:p>
        </p:txBody>
      </p:sp>
    </p:spTree>
    <p:extLst>
      <p:ext uri="{BB962C8B-B14F-4D97-AF65-F5344CB8AC3E}">
        <p14:creationId xmlns:p14="http://schemas.microsoft.com/office/powerpoint/2010/main" val="184489899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pic>
        <p:nvPicPr>
          <p:cNvPr id="8" name="Picture 7"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0" y="2074333"/>
            <a:ext cx="3680885" cy="1371600"/>
          </a:xfrm>
        </p:spPr>
        <p:txBody>
          <a:bodyPr anchor="b">
            <a:normAutofit/>
          </a:bodyPr>
          <a:lstStyle>
            <a:lvl1pPr algn="l">
              <a:defRPr sz="2400" b="0"/>
            </a:lvl1pPr>
          </a:lstStyle>
          <a:p>
            <a:r>
              <a:rPr lang="en-US"/>
              <a:t>Click to edit Master title style</a:t>
            </a:r>
            <a:endParaRPr lang="en-US" dirty="0"/>
          </a:p>
        </p:txBody>
      </p:sp>
      <p:sp>
        <p:nvSpPr>
          <p:cNvPr id="3" name="Content Placeholder 2"/>
          <p:cNvSpPr>
            <a:spLocks noGrp="1"/>
          </p:cNvSpPr>
          <p:nvPr>
            <p:ph idx="1"/>
          </p:nvPr>
        </p:nvSpPr>
        <p:spPr>
          <a:xfrm>
            <a:off x="4648201" y="609601"/>
            <a:ext cx="6169026" cy="5181600"/>
          </a:xfrm>
        </p:spPr>
        <p:txBody>
          <a:bodyPr anchor="ct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85800" y="3445933"/>
            <a:ext cx="3680885" cy="1828800"/>
          </a:xfrm>
        </p:spPr>
        <p:txBody>
          <a:bodyPr anchor="t">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522967DE-F464-4D8D-902E-9CA8055420FD}" type="datetimeFigureOut">
              <a:rPr lang="en-US" smtClean="0"/>
              <a:t>9/17/2018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799AB82-9C35-46FB-A059-EC604815136D}" type="slidenum">
              <a:rPr lang="en-US" smtClean="0"/>
              <a:t>‹#›</a:t>
            </a:fld>
            <a:endParaRPr lang="en-US"/>
          </a:p>
        </p:txBody>
      </p:sp>
    </p:spTree>
    <p:extLst>
      <p:ext uri="{BB962C8B-B14F-4D97-AF65-F5344CB8AC3E}">
        <p14:creationId xmlns:p14="http://schemas.microsoft.com/office/powerpoint/2010/main" val="316319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pic>
        <p:nvPicPr>
          <p:cNvPr id="8" name="Picture 7"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0" y="1600200"/>
            <a:ext cx="6164653" cy="1371600"/>
          </a:xfrm>
        </p:spPr>
        <p:txBody>
          <a:bodyPr anchor="b">
            <a:normAutofit/>
          </a:bodyPr>
          <a:lstStyle>
            <a:lvl1pPr algn="l">
              <a:defRPr sz="2800" b="0"/>
            </a:lvl1pPr>
          </a:lstStyle>
          <a:p>
            <a:r>
              <a:rPr lang="en-US"/>
              <a:t>Click to edit Master title style</a:t>
            </a:r>
            <a:endParaRPr lang="en-US" dirty="0"/>
          </a:p>
        </p:txBody>
      </p:sp>
      <p:sp>
        <p:nvSpPr>
          <p:cNvPr id="14" name="Picture Placeholder 2"/>
          <p:cNvSpPr>
            <a:spLocks noGrp="1" noChangeAspect="1"/>
          </p:cNvSpPr>
          <p:nvPr>
            <p:ph type="pic" idx="1"/>
          </p:nvPr>
        </p:nvSpPr>
        <p:spPr>
          <a:xfrm>
            <a:off x="7536253" y="914400"/>
            <a:ext cx="3280974" cy="4572000"/>
          </a:xfrm>
          <a:prstGeom prst="roundRect">
            <a:avLst>
              <a:gd name="adj" fmla="val 4280"/>
            </a:avLst>
          </a:prstGeom>
          <a:ln w="50800" cap="sq" cmpd="dbl">
            <a:gradFill flip="none" rotWithShape="1">
              <a:gsLst>
                <a:gs pos="0">
                  <a:srgbClr val="FFFFFF"/>
                </a:gs>
                <a:gs pos="100000">
                  <a:schemeClr val="tx1">
                    <a:alpha val="0"/>
                  </a:schemeClr>
                </a:gs>
              </a:gsLst>
              <a:path path="circle">
                <a:fillToRect l="50000" t="50000" r="50000" b="50000"/>
              </a:path>
              <a:tileRect/>
            </a:gradFill>
            <a:miter lim="800000"/>
          </a:ln>
          <a:effectLst>
            <a:outerShdw blurRad="254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685800" y="2971800"/>
            <a:ext cx="6164653" cy="1828800"/>
          </a:xfrm>
        </p:spPr>
        <p:txBody>
          <a:bodyPr anchor="t">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522967DE-F464-4D8D-902E-9CA8055420FD}" type="datetimeFigureOut">
              <a:rPr lang="en-US" smtClean="0"/>
              <a:t>9/17/2018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799AB82-9C35-46FB-A059-EC604815136D}" type="slidenum">
              <a:rPr lang="en-US" smtClean="0"/>
              <a:t>‹#›</a:t>
            </a:fld>
            <a:endParaRPr lang="en-US"/>
          </a:p>
        </p:txBody>
      </p:sp>
    </p:spTree>
    <p:extLst>
      <p:ext uri="{BB962C8B-B14F-4D97-AF65-F5344CB8AC3E}">
        <p14:creationId xmlns:p14="http://schemas.microsoft.com/office/powerpoint/2010/main" val="83763680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85801" y="609600"/>
            <a:ext cx="10131425" cy="1456267"/>
          </a:xfrm>
          <a:prstGeom prst="rect">
            <a:avLst/>
          </a:prstGeom>
          <a:effectLst/>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85801" y="2142067"/>
            <a:ext cx="10131425" cy="3649133"/>
          </a:xfrm>
          <a:prstGeom prst="rect">
            <a:avLst/>
          </a:prstGeom>
        </p:spPr>
        <p:txBody>
          <a:bodyPr vert="horz" lIns="91440" tIns="45720" rIns="91440" bIns="45720" rtlCol="0" anchor="ct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589660" y="5870575"/>
            <a:ext cx="1600200" cy="3778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522967DE-F464-4D8D-902E-9CA8055420FD}" type="datetimeFigureOut">
              <a:rPr lang="en-US" smtClean="0"/>
              <a:t>9/17/2018</a:t>
            </a:fld>
            <a:endParaRPr lang="en-US"/>
          </a:p>
        </p:txBody>
      </p:sp>
      <p:sp>
        <p:nvSpPr>
          <p:cNvPr id="5" name="Footer Placeholder 4"/>
          <p:cNvSpPr>
            <a:spLocks noGrp="1"/>
          </p:cNvSpPr>
          <p:nvPr>
            <p:ph type="ftr" sz="quarter" idx="3"/>
          </p:nvPr>
        </p:nvSpPr>
        <p:spPr>
          <a:xfrm>
            <a:off x="685800" y="5870575"/>
            <a:ext cx="7827659" cy="377825"/>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en-US"/>
          </a:p>
        </p:txBody>
      </p:sp>
      <p:sp>
        <p:nvSpPr>
          <p:cNvPr id="6" name="Slide Number Placeholder 5"/>
          <p:cNvSpPr>
            <a:spLocks noGrp="1"/>
          </p:cNvSpPr>
          <p:nvPr>
            <p:ph type="sldNum" sz="quarter" idx="4"/>
          </p:nvPr>
        </p:nvSpPr>
        <p:spPr>
          <a:xfrm>
            <a:off x="10266060" y="5870575"/>
            <a:ext cx="551167" cy="3778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B799AB82-9C35-46FB-A059-EC604815136D}" type="slidenum">
              <a:rPr lang="en-US" smtClean="0"/>
              <a:t>‹#›</a:t>
            </a:fld>
            <a:endParaRPr lang="en-US"/>
          </a:p>
        </p:txBody>
      </p:sp>
    </p:spTree>
    <p:extLst>
      <p:ext uri="{BB962C8B-B14F-4D97-AF65-F5344CB8AC3E}">
        <p14:creationId xmlns:p14="http://schemas.microsoft.com/office/powerpoint/2010/main" val="1490172303"/>
      </p:ext>
    </p:extLst>
  </p:cSld>
  <p:clrMap bg1="dk1" tx1="lt1" bg2="dk2" tx2="lt2" accent1="accent1" accent2="accent2" accent3="accent3" accent4="accent4" accent5="accent5" accent6="accent6" hlink="hlink" folHlink="folHlink"/>
  <p:sldLayoutIdLst>
    <p:sldLayoutId id="2147483663" r:id="rId1"/>
    <p:sldLayoutId id="2147483664" r:id="rId2"/>
    <p:sldLayoutId id="2147483665" r:id="rId3"/>
    <p:sldLayoutId id="2147483666" r:id="rId4"/>
    <p:sldLayoutId id="2147483667" r:id="rId5"/>
    <p:sldLayoutId id="2147483668" r:id="rId6"/>
    <p:sldLayoutId id="2147483669" r:id="rId7"/>
    <p:sldLayoutId id="2147483670" r:id="rId8"/>
    <p:sldLayoutId id="2147483671" r:id="rId9"/>
    <p:sldLayoutId id="2147483672" r:id="rId10"/>
    <p:sldLayoutId id="2147483673" r:id="rId11"/>
    <p:sldLayoutId id="2147483674" r:id="rId12"/>
    <p:sldLayoutId id="2147483675" r:id="rId13"/>
    <p:sldLayoutId id="2147483676" r:id="rId14"/>
    <p:sldLayoutId id="2147483677" r:id="rId15"/>
    <p:sldLayoutId id="2147483678" r:id="rId16"/>
    <p:sldLayoutId id="2147483679" r:id="rId17"/>
    <p:sldLayoutId id="2147483680" r:id="rId18"/>
    <p:sldLayoutId id="2147483681" r:id="rId19"/>
  </p:sldLayoutIdLst>
  <p:txStyles>
    <p:titleStyle>
      <a:lvl1pPr algn="l" defTabSz="457200" rtl="0" eaLnBrk="1" latinLnBrk="0" hangingPunct="1">
        <a:spcBef>
          <a:spcPct val="0"/>
        </a:spcBef>
        <a:buNone/>
        <a:defRPr sz="3600" kern="1200" cap="all">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ts val="0"/>
        </a:spcBef>
        <a:spcAft>
          <a:spcPts val="1000"/>
        </a:spcAft>
        <a:buClr>
          <a:schemeClr val="tx1"/>
        </a:buClr>
        <a:buSzPct val="100000"/>
        <a:buFont typeface="Arial"/>
        <a:buChar char="•"/>
        <a:defRPr sz="1800" kern="1200" cap="none">
          <a:solidFill>
            <a:schemeClr val="tx1"/>
          </a:solidFill>
          <a:effectLst/>
          <a:latin typeface="+mn-lt"/>
          <a:ea typeface="+mn-ea"/>
          <a:cs typeface="+mn-cs"/>
        </a:defRPr>
      </a:lvl1pPr>
      <a:lvl2pPr marL="742950" indent="-285750" algn="l" defTabSz="457200" rtl="0" eaLnBrk="1" latinLnBrk="0" hangingPunct="1">
        <a:spcBef>
          <a:spcPts val="0"/>
        </a:spcBef>
        <a:spcAft>
          <a:spcPts val="1000"/>
        </a:spcAft>
        <a:buClr>
          <a:schemeClr val="tx1"/>
        </a:buClr>
        <a:buSzPct val="100000"/>
        <a:buFont typeface="Arial"/>
        <a:buChar char="•"/>
        <a:defRPr sz="1600" kern="1200" cap="none">
          <a:solidFill>
            <a:schemeClr val="tx1"/>
          </a:solidFill>
          <a:effectLst/>
          <a:latin typeface="+mn-lt"/>
          <a:ea typeface="+mn-ea"/>
          <a:cs typeface="+mn-cs"/>
        </a:defRPr>
      </a:lvl2pPr>
      <a:lvl3pPr marL="1200150" indent="-285750" algn="l" defTabSz="457200" rtl="0" eaLnBrk="1" latinLnBrk="0" hangingPunct="1">
        <a:spcBef>
          <a:spcPts val="0"/>
        </a:spcBef>
        <a:spcAft>
          <a:spcPts val="1000"/>
        </a:spcAft>
        <a:buClr>
          <a:schemeClr val="tx1"/>
        </a:buClr>
        <a:buSzPct val="100000"/>
        <a:buFont typeface="Arial"/>
        <a:buChar char="•"/>
        <a:defRPr sz="1400" kern="1200" cap="none">
          <a:solidFill>
            <a:schemeClr val="tx1"/>
          </a:solidFill>
          <a:effectLst/>
          <a:latin typeface="+mn-lt"/>
          <a:ea typeface="+mn-ea"/>
          <a:cs typeface="+mn-cs"/>
        </a:defRPr>
      </a:lvl3pPr>
      <a:lvl4pPr marL="1543050" indent="-17145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4pPr>
      <a:lvl5pPr marL="2000250" indent="-17145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5pPr>
      <a:lvl6pPr marL="2514600" indent="-22860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6pPr>
      <a:lvl7pPr marL="2971800" indent="-22860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7pPr>
      <a:lvl8pPr marL="3429000" indent="-22860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8pPr>
      <a:lvl9pPr marL="3886200" indent="-22860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12.png"/><Relationship Id="rId1" Type="http://schemas.openxmlformats.org/officeDocument/2006/relationships/slideLayout" Target="../slideLayouts/slideLayout19.xml"/></Relationships>
</file>

<file path=ppt/slides/_rels/slide11.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13.png"/><Relationship Id="rId1" Type="http://schemas.openxmlformats.org/officeDocument/2006/relationships/slideLayout" Target="../slideLayouts/slideLayout19.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notesSlide" Target="../notesSlides/notesSlide1.xml"/><Relationship Id="rId1" Type="http://schemas.openxmlformats.org/officeDocument/2006/relationships/slideLayout" Target="../slideLayouts/slideLayout18.xml"/></Relationships>
</file>

<file path=ppt/slides/_rels/slide4.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5.png"/><Relationship Id="rId1" Type="http://schemas.openxmlformats.org/officeDocument/2006/relationships/slideLayout" Target="../slideLayouts/slideLayout19.xml"/></Relationships>
</file>

<file path=ppt/slides/_rels/slide5.xml.rels><?xml version="1.0" encoding="UTF-8" standalone="yes"?>
<Relationships xmlns="http://schemas.openxmlformats.org/package/2006/relationships"><Relationship Id="rId3" Type="http://schemas.openxmlformats.org/officeDocument/2006/relationships/image" Target="../media/image6.gif"/><Relationship Id="rId2" Type="http://schemas.openxmlformats.org/officeDocument/2006/relationships/image" Target="../media/image4.emf"/><Relationship Id="rId1" Type="http://schemas.openxmlformats.org/officeDocument/2006/relationships/slideLayout" Target="../slideLayouts/slideLayout19.xml"/></Relationships>
</file>

<file path=ppt/slides/_rels/slide6.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7.png"/><Relationship Id="rId1" Type="http://schemas.openxmlformats.org/officeDocument/2006/relationships/slideLayout" Target="../slideLayouts/slideLayout19.xml"/></Relationships>
</file>

<file path=ppt/slides/_rels/slide7.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8.png"/><Relationship Id="rId1" Type="http://schemas.openxmlformats.org/officeDocument/2006/relationships/slideLayout" Target="../slideLayouts/slideLayout19.xml"/></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19.xml"/><Relationship Id="rId4" Type="http://schemas.openxmlformats.org/officeDocument/2006/relationships/image" Target="../media/image4.emf"/></Relationships>
</file>

<file path=ppt/slides/_rels/slide9.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11.png"/><Relationship Id="rId1" Type="http://schemas.openxmlformats.org/officeDocument/2006/relationships/slideLayout" Target="../slideLayouts/slideLayout1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D549E29-7DD0-4F51-9F15-5AC00F05B09F}"/>
              </a:ext>
            </a:extLst>
          </p:cNvPr>
          <p:cNvSpPr>
            <a:spLocks noGrp="1"/>
          </p:cNvSpPr>
          <p:nvPr>
            <p:ph type="ctrTitle"/>
          </p:nvPr>
        </p:nvSpPr>
        <p:spPr/>
        <p:txBody>
          <a:bodyPr>
            <a:normAutofit fontScale="90000"/>
          </a:bodyPr>
          <a:lstStyle/>
          <a:p>
            <a:r>
              <a:rPr lang="en-US" dirty="0"/>
              <a:t>Collecting and Maintaining Montana’s Inventory and Condition Assessment Data</a:t>
            </a:r>
          </a:p>
        </p:txBody>
      </p:sp>
      <p:sp>
        <p:nvSpPr>
          <p:cNvPr id="3" name="Subtitle 2">
            <a:extLst>
              <a:ext uri="{FF2B5EF4-FFF2-40B4-BE49-F238E27FC236}">
                <a16:creationId xmlns:a16="http://schemas.microsoft.com/office/drawing/2014/main" id="{6DF8273F-6416-4D62-AC9B-324729193981}"/>
              </a:ext>
            </a:extLst>
          </p:cNvPr>
          <p:cNvSpPr>
            <a:spLocks noGrp="1"/>
          </p:cNvSpPr>
          <p:nvPr>
            <p:ph type="subTitle" idx="1"/>
          </p:nvPr>
        </p:nvSpPr>
        <p:spPr/>
        <p:txBody>
          <a:bodyPr>
            <a:noAutofit/>
          </a:bodyPr>
          <a:lstStyle/>
          <a:p>
            <a:pPr algn="ctr"/>
            <a:r>
              <a:rPr lang="en-US" sz="2400" dirty="0"/>
              <a:t>Presented ant the Maintenance Peer Exchange</a:t>
            </a:r>
          </a:p>
          <a:p>
            <a:pPr algn="ctr"/>
            <a:r>
              <a:rPr lang="en-US" sz="2400" dirty="0"/>
              <a:t>By </a:t>
            </a:r>
          </a:p>
          <a:p>
            <a:pPr algn="ctr"/>
            <a:r>
              <a:rPr lang="en-US" sz="2400" dirty="0"/>
              <a:t>Douglas McBroom</a:t>
            </a:r>
          </a:p>
        </p:txBody>
      </p:sp>
      <p:pic>
        <p:nvPicPr>
          <p:cNvPr id="4" name="Picture 3">
            <a:extLst>
              <a:ext uri="{FF2B5EF4-FFF2-40B4-BE49-F238E27FC236}">
                <a16:creationId xmlns:a16="http://schemas.microsoft.com/office/drawing/2014/main" id="{9076A72A-D67D-47A2-A1EB-849B88A0A0C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444456" y="6055394"/>
            <a:ext cx="1930400" cy="675171"/>
          </a:xfrm>
          <a:prstGeom prst="rect">
            <a:avLst/>
          </a:prstGeom>
          <a:effectLst>
            <a:glow rad="25400">
              <a:srgbClr val="FFFFFF"/>
            </a:glow>
          </a:effectLst>
        </p:spPr>
      </p:pic>
    </p:spTree>
    <p:extLst>
      <p:ext uri="{BB962C8B-B14F-4D97-AF65-F5344CB8AC3E}">
        <p14:creationId xmlns:p14="http://schemas.microsoft.com/office/powerpoint/2010/main" val="266494789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8744F2-41A6-466D-80C7-6B1249C2B375}"/>
              </a:ext>
            </a:extLst>
          </p:cNvPr>
          <p:cNvSpPr>
            <a:spLocks noGrp="1"/>
          </p:cNvSpPr>
          <p:nvPr>
            <p:ph type="title"/>
          </p:nvPr>
        </p:nvSpPr>
        <p:spPr/>
        <p:txBody>
          <a:bodyPr/>
          <a:lstStyle/>
          <a:p>
            <a:r>
              <a:rPr lang="en-US" dirty="0">
                <a:solidFill>
                  <a:schemeClr val="tx1"/>
                </a:solidFill>
              </a:rPr>
              <a:t>Condition  Data—Retro-reflectivity of Signs</a:t>
            </a:r>
          </a:p>
        </p:txBody>
      </p:sp>
      <p:pic>
        <p:nvPicPr>
          <p:cNvPr id="12" name="Picture 11">
            <a:extLst>
              <a:ext uri="{FF2B5EF4-FFF2-40B4-BE49-F238E27FC236}">
                <a16:creationId xmlns:a16="http://schemas.microsoft.com/office/drawing/2014/main" id="{72B1BB01-B1E2-4240-8761-BF9303666D36}"/>
              </a:ext>
            </a:extLst>
          </p:cNvPr>
          <p:cNvPicPr>
            <a:picLocks noChangeAspect="1"/>
          </p:cNvPicPr>
          <p:nvPr/>
        </p:nvPicPr>
        <p:blipFill>
          <a:blip r:embed="rId2"/>
          <a:stretch>
            <a:fillRect/>
          </a:stretch>
        </p:blipFill>
        <p:spPr>
          <a:xfrm>
            <a:off x="788564" y="936019"/>
            <a:ext cx="8319341" cy="5089915"/>
          </a:xfrm>
          <a:prstGeom prst="rect">
            <a:avLst/>
          </a:prstGeom>
        </p:spPr>
      </p:pic>
      <p:pic>
        <p:nvPicPr>
          <p:cNvPr id="4" name="Picture 3">
            <a:extLst>
              <a:ext uri="{FF2B5EF4-FFF2-40B4-BE49-F238E27FC236}">
                <a16:creationId xmlns:a16="http://schemas.microsoft.com/office/drawing/2014/main" id="{9A33D3F4-9768-4CDB-9B48-360874D099E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537201" y="6057361"/>
            <a:ext cx="1930400" cy="675171"/>
          </a:xfrm>
          <a:prstGeom prst="rect">
            <a:avLst/>
          </a:prstGeom>
          <a:effectLst>
            <a:glow rad="25400">
              <a:srgbClr val="FFFFFF"/>
            </a:glow>
          </a:effectLst>
        </p:spPr>
      </p:pic>
    </p:spTree>
    <p:extLst>
      <p:ext uri="{BB962C8B-B14F-4D97-AF65-F5344CB8AC3E}">
        <p14:creationId xmlns:p14="http://schemas.microsoft.com/office/powerpoint/2010/main" val="220763938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106DE9-A38E-4E74-9575-ACB5794BF639}"/>
              </a:ext>
            </a:extLst>
          </p:cNvPr>
          <p:cNvSpPr>
            <a:spLocks noGrp="1"/>
          </p:cNvSpPr>
          <p:nvPr>
            <p:ph type="title"/>
          </p:nvPr>
        </p:nvSpPr>
        <p:spPr/>
        <p:txBody>
          <a:bodyPr/>
          <a:lstStyle/>
          <a:p>
            <a:r>
              <a:rPr lang="en-US" dirty="0">
                <a:solidFill>
                  <a:schemeClr val="tx1"/>
                </a:solidFill>
              </a:rPr>
              <a:t>Condition data: Off line Collection</a:t>
            </a:r>
          </a:p>
        </p:txBody>
      </p:sp>
      <p:pic>
        <p:nvPicPr>
          <p:cNvPr id="5" name="Picture 4">
            <a:extLst>
              <a:ext uri="{FF2B5EF4-FFF2-40B4-BE49-F238E27FC236}">
                <a16:creationId xmlns:a16="http://schemas.microsoft.com/office/drawing/2014/main" id="{9172009E-4BE6-4E74-B8AE-90E9A3BFDC13}"/>
              </a:ext>
            </a:extLst>
          </p:cNvPr>
          <p:cNvPicPr>
            <a:picLocks noChangeAspect="1"/>
          </p:cNvPicPr>
          <p:nvPr/>
        </p:nvPicPr>
        <p:blipFill>
          <a:blip r:embed="rId2"/>
          <a:stretch>
            <a:fillRect/>
          </a:stretch>
        </p:blipFill>
        <p:spPr>
          <a:xfrm>
            <a:off x="1177630" y="922696"/>
            <a:ext cx="8719141" cy="5050169"/>
          </a:xfrm>
          <a:prstGeom prst="rect">
            <a:avLst/>
          </a:prstGeom>
        </p:spPr>
      </p:pic>
      <p:pic>
        <p:nvPicPr>
          <p:cNvPr id="4" name="Picture 3">
            <a:extLst>
              <a:ext uri="{FF2B5EF4-FFF2-40B4-BE49-F238E27FC236}">
                <a16:creationId xmlns:a16="http://schemas.microsoft.com/office/drawing/2014/main" id="{2F05A1D0-3A6F-4C72-9285-88611A1FD6D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537201" y="6057361"/>
            <a:ext cx="1930400" cy="675171"/>
          </a:xfrm>
          <a:prstGeom prst="rect">
            <a:avLst/>
          </a:prstGeom>
          <a:effectLst>
            <a:glow rad="25400">
              <a:srgbClr val="FFFFFF"/>
            </a:glow>
          </a:effectLst>
        </p:spPr>
      </p:pic>
    </p:spTree>
    <p:extLst>
      <p:ext uri="{BB962C8B-B14F-4D97-AF65-F5344CB8AC3E}">
        <p14:creationId xmlns:p14="http://schemas.microsoft.com/office/powerpoint/2010/main" val="22079645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7140AA-A7BF-4856-BDBD-11FD954239A4}"/>
              </a:ext>
            </a:extLst>
          </p:cNvPr>
          <p:cNvSpPr>
            <a:spLocks noGrp="1"/>
          </p:cNvSpPr>
          <p:nvPr>
            <p:ph type="title"/>
          </p:nvPr>
        </p:nvSpPr>
        <p:spPr/>
        <p:txBody>
          <a:bodyPr/>
          <a:lstStyle/>
          <a:p>
            <a:r>
              <a:rPr lang="en-US" dirty="0"/>
              <a:t>Unexpected Benefits</a:t>
            </a:r>
          </a:p>
        </p:txBody>
      </p:sp>
      <p:sp>
        <p:nvSpPr>
          <p:cNvPr id="3" name="Content Placeholder 2">
            <a:extLst>
              <a:ext uri="{FF2B5EF4-FFF2-40B4-BE49-F238E27FC236}">
                <a16:creationId xmlns:a16="http://schemas.microsoft.com/office/drawing/2014/main" id="{AD1862F7-B37E-4DAC-ACCC-FCDA15DBEB25}"/>
              </a:ext>
            </a:extLst>
          </p:cNvPr>
          <p:cNvSpPr>
            <a:spLocks noGrp="1"/>
          </p:cNvSpPr>
          <p:nvPr>
            <p:ph idx="1"/>
          </p:nvPr>
        </p:nvSpPr>
        <p:spPr/>
        <p:txBody>
          <a:bodyPr>
            <a:normAutofit/>
          </a:bodyPr>
          <a:lstStyle/>
          <a:p>
            <a:r>
              <a:rPr lang="en-US" sz="2800" dirty="0"/>
              <a:t>Because MDT has the assets collected it opened up projects that we could never do before</a:t>
            </a:r>
          </a:p>
          <a:p>
            <a:r>
              <a:rPr lang="en-US" sz="2800" dirty="0"/>
              <a:t>Most recent example is a luminaire project which is replacing all high-pressure sodium luminaires to LED.</a:t>
            </a:r>
          </a:p>
          <a:p>
            <a:r>
              <a:rPr lang="en-US" sz="2800" dirty="0"/>
              <a:t>This will cut utilities in half and the maintenance will virtually be nothing</a:t>
            </a:r>
          </a:p>
          <a:p>
            <a:r>
              <a:rPr lang="en-US" sz="2800" dirty="0"/>
              <a:t>Will have a 4 year ROI on the project in utilities savings alone</a:t>
            </a:r>
          </a:p>
        </p:txBody>
      </p:sp>
    </p:spTree>
    <p:extLst>
      <p:ext uri="{BB962C8B-B14F-4D97-AF65-F5344CB8AC3E}">
        <p14:creationId xmlns:p14="http://schemas.microsoft.com/office/powerpoint/2010/main" val="150618281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873276-9C4F-4A40-8BDC-3582BD39154F}"/>
              </a:ext>
            </a:extLst>
          </p:cNvPr>
          <p:cNvSpPr>
            <a:spLocks noGrp="1"/>
          </p:cNvSpPr>
          <p:nvPr>
            <p:ph type="title"/>
          </p:nvPr>
        </p:nvSpPr>
        <p:spPr/>
        <p:txBody>
          <a:bodyPr/>
          <a:lstStyle/>
          <a:p>
            <a:r>
              <a:rPr lang="en-US" dirty="0"/>
              <a:t>Future Directions</a:t>
            </a:r>
          </a:p>
        </p:txBody>
      </p:sp>
      <p:sp>
        <p:nvSpPr>
          <p:cNvPr id="3" name="Content Placeholder 2">
            <a:extLst>
              <a:ext uri="{FF2B5EF4-FFF2-40B4-BE49-F238E27FC236}">
                <a16:creationId xmlns:a16="http://schemas.microsoft.com/office/drawing/2014/main" id="{40E24B9F-C5D9-4D65-AA3F-5B991D3A3A6F}"/>
              </a:ext>
            </a:extLst>
          </p:cNvPr>
          <p:cNvSpPr>
            <a:spLocks noGrp="1"/>
          </p:cNvSpPr>
          <p:nvPr>
            <p:ph idx="1"/>
          </p:nvPr>
        </p:nvSpPr>
        <p:spPr>
          <a:xfrm>
            <a:off x="685800" y="2065867"/>
            <a:ext cx="10131425" cy="2711116"/>
          </a:xfrm>
        </p:spPr>
        <p:txBody>
          <a:bodyPr>
            <a:normAutofit/>
          </a:bodyPr>
          <a:lstStyle/>
          <a:p>
            <a:r>
              <a:rPr lang="en-US" sz="3200" dirty="0"/>
              <a:t>There is a Planning Module in the new MMS system</a:t>
            </a:r>
          </a:p>
          <a:p>
            <a:r>
              <a:rPr lang="en-US" sz="3200" dirty="0"/>
              <a:t>Allows us to conduct a trade off analysis based on level of service (LOS)</a:t>
            </a:r>
          </a:p>
          <a:p>
            <a:r>
              <a:rPr lang="en-US" sz="3200" dirty="0"/>
              <a:t>Need about three years of Data and  cost vs LOS curves</a:t>
            </a:r>
          </a:p>
        </p:txBody>
      </p:sp>
      <p:pic>
        <p:nvPicPr>
          <p:cNvPr id="4" name="Picture 3">
            <a:extLst>
              <a:ext uri="{FF2B5EF4-FFF2-40B4-BE49-F238E27FC236}">
                <a16:creationId xmlns:a16="http://schemas.microsoft.com/office/drawing/2014/main" id="{1C629476-B5DC-4E49-81BF-2CC4D36FFE8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537201" y="6057361"/>
            <a:ext cx="1930400" cy="675171"/>
          </a:xfrm>
          <a:prstGeom prst="rect">
            <a:avLst/>
          </a:prstGeom>
          <a:effectLst>
            <a:glow rad="25400">
              <a:srgbClr val="FFFFFF"/>
            </a:glow>
          </a:effectLst>
        </p:spPr>
      </p:pic>
    </p:spTree>
    <p:extLst>
      <p:ext uri="{BB962C8B-B14F-4D97-AF65-F5344CB8AC3E}">
        <p14:creationId xmlns:p14="http://schemas.microsoft.com/office/powerpoint/2010/main" val="368880882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B11C5D-595F-484F-9902-74A21A28F34C}"/>
              </a:ext>
            </a:extLst>
          </p:cNvPr>
          <p:cNvSpPr>
            <a:spLocks noGrp="1"/>
          </p:cNvSpPr>
          <p:nvPr>
            <p:ph type="title"/>
          </p:nvPr>
        </p:nvSpPr>
        <p:spPr/>
        <p:txBody>
          <a:bodyPr/>
          <a:lstStyle/>
          <a:p>
            <a:r>
              <a:rPr lang="en-US" dirty="0"/>
              <a:t>Thank you</a:t>
            </a:r>
          </a:p>
        </p:txBody>
      </p:sp>
      <p:sp>
        <p:nvSpPr>
          <p:cNvPr id="3" name="Content Placeholder 2">
            <a:extLst>
              <a:ext uri="{FF2B5EF4-FFF2-40B4-BE49-F238E27FC236}">
                <a16:creationId xmlns:a16="http://schemas.microsoft.com/office/drawing/2014/main" id="{88F37FB4-7CB2-4093-9341-681A6FF62E1C}"/>
              </a:ext>
            </a:extLst>
          </p:cNvPr>
          <p:cNvSpPr>
            <a:spLocks noGrp="1"/>
          </p:cNvSpPr>
          <p:nvPr>
            <p:ph idx="1"/>
          </p:nvPr>
        </p:nvSpPr>
        <p:spPr>
          <a:xfrm>
            <a:off x="830180" y="1604433"/>
            <a:ext cx="10131425" cy="3649133"/>
          </a:xfrm>
        </p:spPr>
        <p:txBody>
          <a:bodyPr>
            <a:normAutofit/>
          </a:bodyPr>
          <a:lstStyle/>
          <a:p>
            <a:r>
              <a:rPr lang="en-US" sz="5400" dirty="0"/>
              <a:t>Questions ?</a:t>
            </a:r>
          </a:p>
        </p:txBody>
      </p:sp>
      <p:pic>
        <p:nvPicPr>
          <p:cNvPr id="4" name="Picture 3">
            <a:extLst>
              <a:ext uri="{FF2B5EF4-FFF2-40B4-BE49-F238E27FC236}">
                <a16:creationId xmlns:a16="http://schemas.microsoft.com/office/drawing/2014/main" id="{AA3C82C6-CDDF-4323-8AA1-CA5950780A0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537201" y="6057361"/>
            <a:ext cx="1930400" cy="675171"/>
          </a:xfrm>
          <a:prstGeom prst="rect">
            <a:avLst/>
          </a:prstGeom>
          <a:effectLst>
            <a:glow rad="25400">
              <a:srgbClr val="FFFFFF"/>
            </a:glow>
          </a:effectLst>
        </p:spPr>
      </p:pic>
    </p:spTree>
    <p:extLst>
      <p:ext uri="{BB962C8B-B14F-4D97-AF65-F5344CB8AC3E}">
        <p14:creationId xmlns:p14="http://schemas.microsoft.com/office/powerpoint/2010/main" val="240745202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BCE9EB-BBC5-4B48-8789-7E1042A94AD4}"/>
              </a:ext>
            </a:extLst>
          </p:cNvPr>
          <p:cNvSpPr>
            <a:spLocks noGrp="1"/>
          </p:cNvSpPr>
          <p:nvPr>
            <p:ph type="title"/>
          </p:nvPr>
        </p:nvSpPr>
        <p:spPr/>
        <p:txBody>
          <a:bodyPr/>
          <a:lstStyle/>
          <a:p>
            <a:r>
              <a:rPr lang="en-US" dirty="0"/>
              <a:t>Overview</a:t>
            </a:r>
          </a:p>
        </p:txBody>
      </p:sp>
      <p:sp>
        <p:nvSpPr>
          <p:cNvPr id="3" name="Content Placeholder 2">
            <a:extLst>
              <a:ext uri="{FF2B5EF4-FFF2-40B4-BE49-F238E27FC236}">
                <a16:creationId xmlns:a16="http://schemas.microsoft.com/office/drawing/2014/main" id="{1CC57EC5-030B-435A-86CD-C1BF87DF3031}"/>
              </a:ext>
            </a:extLst>
          </p:cNvPr>
          <p:cNvSpPr>
            <a:spLocks noGrp="1"/>
          </p:cNvSpPr>
          <p:nvPr>
            <p:ph idx="1"/>
          </p:nvPr>
        </p:nvSpPr>
        <p:spPr/>
        <p:txBody>
          <a:bodyPr>
            <a:noAutofit/>
          </a:bodyPr>
          <a:lstStyle/>
          <a:p>
            <a:r>
              <a:rPr lang="en-US" sz="2800" dirty="0"/>
              <a:t>MDT needed to go from a roadway based Maintenance Management System (MMS) to a asset based system</a:t>
            </a:r>
          </a:p>
          <a:p>
            <a:r>
              <a:rPr lang="en-US" sz="2800" dirty="0"/>
              <a:t>What Montana did and why</a:t>
            </a:r>
          </a:p>
          <a:p>
            <a:r>
              <a:rPr lang="en-US" sz="2800" dirty="0"/>
              <a:t>Collection of data</a:t>
            </a:r>
          </a:p>
          <a:p>
            <a:r>
              <a:rPr lang="en-US" sz="2800" dirty="0"/>
              <a:t>Condition data</a:t>
            </a:r>
          </a:p>
          <a:p>
            <a:r>
              <a:rPr lang="en-US" sz="2800" dirty="0"/>
              <a:t>Unexpected benefits</a:t>
            </a:r>
          </a:p>
          <a:p>
            <a:r>
              <a:rPr lang="en-US" sz="2800" dirty="0"/>
              <a:t>Future directions</a:t>
            </a:r>
          </a:p>
        </p:txBody>
      </p:sp>
      <p:pic>
        <p:nvPicPr>
          <p:cNvPr id="4" name="Picture 3">
            <a:extLst>
              <a:ext uri="{FF2B5EF4-FFF2-40B4-BE49-F238E27FC236}">
                <a16:creationId xmlns:a16="http://schemas.microsoft.com/office/drawing/2014/main" id="{2BC1F45E-E175-45E9-B565-088B471DA56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444456" y="6055394"/>
            <a:ext cx="1930400" cy="675171"/>
          </a:xfrm>
          <a:prstGeom prst="rect">
            <a:avLst/>
          </a:prstGeom>
          <a:effectLst>
            <a:glow rad="25400">
              <a:srgbClr val="FFFFFF"/>
            </a:glow>
          </a:effectLst>
        </p:spPr>
      </p:pic>
    </p:spTree>
    <p:extLst>
      <p:ext uri="{BB962C8B-B14F-4D97-AF65-F5344CB8AC3E}">
        <p14:creationId xmlns:p14="http://schemas.microsoft.com/office/powerpoint/2010/main" val="217386332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B78929-C869-40AF-A4BF-77122B63AC6A}"/>
              </a:ext>
            </a:extLst>
          </p:cNvPr>
          <p:cNvSpPr>
            <a:spLocks noGrp="1"/>
          </p:cNvSpPr>
          <p:nvPr>
            <p:ph type="title"/>
          </p:nvPr>
        </p:nvSpPr>
        <p:spPr/>
        <p:txBody>
          <a:bodyPr/>
          <a:lstStyle/>
          <a:p>
            <a:r>
              <a:rPr lang="en-US" dirty="0">
                <a:solidFill>
                  <a:schemeClr val="tx1"/>
                </a:solidFill>
              </a:rPr>
              <a:t>History of MMS: How MDT did Business</a:t>
            </a:r>
          </a:p>
        </p:txBody>
      </p:sp>
      <p:sp>
        <p:nvSpPr>
          <p:cNvPr id="3" name="Content Placeholder 2">
            <a:extLst>
              <a:ext uri="{FF2B5EF4-FFF2-40B4-BE49-F238E27FC236}">
                <a16:creationId xmlns:a16="http://schemas.microsoft.com/office/drawing/2014/main" id="{FB749CF6-8545-4623-84CA-98A5E0B8D940}"/>
              </a:ext>
            </a:extLst>
          </p:cNvPr>
          <p:cNvSpPr>
            <a:spLocks noGrp="1"/>
          </p:cNvSpPr>
          <p:nvPr>
            <p:ph sz="quarter" idx="12"/>
          </p:nvPr>
        </p:nvSpPr>
        <p:spPr>
          <a:xfrm>
            <a:off x="609600" y="1267884"/>
            <a:ext cx="10972800" cy="4859867"/>
          </a:xfrm>
        </p:spPr>
        <p:txBody>
          <a:bodyPr>
            <a:normAutofit/>
          </a:bodyPr>
          <a:lstStyle/>
          <a:p>
            <a:r>
              <a:rPr lang="en-US" sz="2800" dirty="0"/>
              <a:t>In 1983 the legacy MMS system was implemented</a:t>
            </a:r>
          </a:p>
          <a:p>
            <a:r>
              <a:rPr lang="en-US" sz="2800" dirty="0"/>
              <a:t>The system design was based on the activities and information gathered in the field (hand written)</a:t>
            </a:r>
          </a:p>
          <a:p>
            <a:r>
              <a:rPr lang="en-US" sz="2800" dirty="0"/>
              <a:t>All work was charged to the roadway</a:t>
            </a:r>
          </a:p>
          <a:p>
            <a:r>
              <a:rPr lang="en-US" sz="2800" dirty="0"/>
              <a:t>Could not account for data where multiple assets were in the same location </a:t>
            </a:r>
          </a:p>
          <a:p>
            <a:endParaRPr lang="en-US" dirty="0"/>
          </a:p>
        </p:txBody>
      </p:sp>
      <p:pic>
        <p:nvPicPr>
          <p:cNvPr id="6" name="Picture 5">
            <a:extLst>
              <a:ext uri="{FF2B5EF4-FFF2-40B4-BE49-F238E27FC236}">
                <a16:creationId xmlns:a16="http://schemas.microsoft.com/office/drawing/2014/main" id="{05419FF3-6663-413C-B688-C25ACEA871E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444456" y="6055394"/>
            <a:ext cx="1930400" cy="675171"/>
          </a:xfrm>
          <a:prstGeom prst="rect">
            <a:avLst/>
          </a:prstGeom>
          <a:effectLst>
            <a:glow rad="25400">
              <a:srgbClr val="FFFFFF"/>
            </a:glow>
          </a:effectLst>
        </p:spPr>
      </p:pic>
    </p:spTree>
    <p:extLst>
      <p:ext uri="{BB962C8B-B14F-4D97-AF65-F5344CB8AC3E}">
        <p14:creationId xmlns:p14="http://schemas.microsoft.com/office/powerpoint/2010/main" val="3171779024"/>
      </p:ext>
    </p:extLst>
  </p:cSld>
  <p:clrMapOvr>
    <a:masterClrMapping/>
  </p:clrMapOvr>
  <mc:AlternateContent xmlns:mc="http://schemas.openxmlformats.org/markup-compatibility/2006" xmlns:p14="http://schemas.microsoft.com/office/powerpoint/2010/main">
    <mc:Choice Requires="p14">
      <p:transition>
        <p14:prism/>
      </p:transition>
    </mc:Choice>
    <mc:Fallback xmlns="">
      <p:transition xmlns:p14="http://schemas.microsoft.com/office/powerpoint/2010/main">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chemeClr val="tx1"/>
                </a:solidFill>
              </a:rPr>
              <a:t>Data</a:t>
            </a:r>
            <a:r>
              <a:rPr lang="en-US" dirty="0"/>
              <a:t> </a:t>
            </a:r>
            <a:r>
              <a:rPr lang="en-US" dirty="0">
                <a:solidFill>
                  <a:schemeClr val="tx1"/>
                </a:solidFill>
              </a:rPr>
              <a:t>Entry: Legacy</a:t>
            </a:r>
          </a:p>
        </p:txBody>
      </p:sp>
      <p:sp>
        <p:nvSpPr>
          <p:cNvPr id="3" name="Content Placeholder 2"/>
          <p:cNvSpPr>
            <a:spLocks noGrp="1"/>
          </p:cNvSpPr>
          <p:nvPr>
            <p:ph sz="quarter" idx="12"/>
          </p:nvPr>
        </p:nvSpPr>
        <p:spPr>
          <a:xfrm>
            <a:off x="350658" y="1010653"/>
            <a:ext cx="5338943" cy="5232618"/>
          </a:xfrm>
        </p:spPr>
        <p:txBody>
          <a:bodyPr>
            <a:normAutofit/>
          </a:bodyPr>
          <a:lstStyle/>
          <a:p>
            <a:pPr>
              <a:lnSpc>
                <a:spcPct val="120000"/>
              </a:lnSpc>
              <a:spcBef>
                <a:spcPts val="800"/>
              </a:spcBef>
            </a:pPr>
            <a:r>
              <a:rPr lang="en-US" sz="2400" dirty="0"/>
              <a:t>Legacy System</a:t>
            </a:r>
          </a:p>
          <a:p>
            <a:pPr lvl="1">
              <a:lnSpc>
                <a:spcPct val="120000"/>
              </a:lnSpc>
              <a:spcBef>
                <a:spcPts val="800"/>
              </a:spcBef>
            </a:pPr>
            <a:r>
              <a:rPr lang="en-US" sz="2400" dirty="0"/>
              <a:t>Charged the maintenance activity to a section of road regardless of the asset</a:t>
            </a:r>
          </a:p>
          <a:p>
            <a:pPr lvl="1">
              <a:lnSpc>
                <a:spcPct val="120000"/>
              </a:lnSpc>
              <a:spcBef>
                <a:spcPts val="800"/>
              </a:spcBef>
            </a:pPr>
            <a:r>
              <a:rPr lang="en-US" sz="2400" dirty="0"/>
              <a:t>Needed a way to assess the costs of individual assets</a:t>
            </a:r>
          </a:p>
          <a:p>
            <a:pPr lvl="1">
              <a:lnSpc>
                <a:spcPct val="120000"/>
              </a:lnSpc>
              <a:spcBef>
                <a:spcPts val="800"/>
              </a:spcBef>
            </a:pPr>
            <a:r>
              <a:rPr lang="en-US" sz="2400" dirty="0"/>
              <a:t>Had Spread sheets everywhere</a:t>
            </a:r>
          </a:p>
          <a:p>
            <a:pPr lvl="1">
              <a:lnSpc>
                <a:spcPct val="120000"/>
              </a:lnSpc>
              <a:spcBef>
                <a:spcPts val="800"/>
              </a:spcBef>
            </a:pPr>
            <a:r>
              <a:rPr lang="en-US" sz="2400" dirty="0"/>
              <a:t>Inspections and condition was decentralized</a:t>
            </a:r>
          </a:p>
          <a:p>
            <a:pPr>
              <a:lnSpc>
                <a:spcPct val="120000"/>
              </a:lnSpc>
              <a:spcBef>
                <a:spcPts val="800"/>
              </a:spcBef>
            </a:pPr>
            <a:endParaRPr lang="en-US" dirty="0"/>
          </a:p>
        </p:txBody>
      </p:sp>
      <p:pic>
        <p:nvPicPr>
          <p:cNvPr id="4" name="Picture 3"/>
          <p:cNvPicPr>
            <a:picLocks noChangeAspect="1"/>
          </p:cNvPicPr>
          <p:nvPr/>
        </p:nvPicPr>
        <p:blipFill>
          <a:blip r:embed="rId2"/>
          <a:stretch>
            <a:fillRect/>
          </a:stretch>
        </p:blipFill>
        <p:spPr>
          <a:xfrm>
            <a:off x="5689600" y="1493115"/>
            <a:ext cx="6441611" cy="4585239"/>
          </a:xfrm>
          <a:prstGeom prst="rect">
            <a:avLst/>
          </a:prstGeom>
        </p:spPr>
      </p:pic>
      <p:pic>
        <p:nvPicPr>
          <p:cNvPr id="7" name="Picture 6">
            <a:extLst>
              <a:ext uri="{FF2B5EF4-FFF2-40B4-BE49-F238E27FC236}">
                <a16:creationId xmlns:a16="http://schemas.microsoft.com/office/drawing/2014/main" id="{B5D97E73-0DF5-45F7-8115-CA90B24452B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537201" y="6057361"/>
            <a:ext cx="1930400" cy="675171"/>
          </a:xfrm>
          <a:prstGeom prst="rect">
            <a:avLst/>
          </a:prstGeom>
          <a:effectLst>
            <a:glow rad="25400">
              <a:srgbClr val="FFFFFF"/>
            </a:glow>
          </a:effectLst>
        </p:spPr>
      </p:pic>
    </p:spTree>
    <p:extLst>
      <p:ext uri="{BB962C8B-B14F-4D97-AF65-F5344CB8AC3E}">
        <p14:creationId xmlns:p14="http://schemas.microsoft.com/office/powerpoint/2010/main" val="52038314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7352C6-E757-4BFE-A656-9DEFBC258E41}"/>
              </a:ext>
            </a:extLst>
          </p:cNvPr>
          <p:cNvSpPr>
            <a:spLocks noGrp="1"/>
          </p:cNvSpPr>
          <p:nvPr>
            <p:ph type="title"/>
          </p:nvPr>
        </p:nvSpPr>
        <p:spPr>
          <a:xfrm>
            <a:off x="609600" y="163029"/>
            <a:ext cx="10972800" cy="563563"/>
          </a:xfrm>
        </p:spPr>
        <p:txBody>
          <a:bodyPr/>
          <a:lstStyle/>
          <a:p>
            <a:r>
              <a:rPr lang="en-US" dirty="0">
                <a:solidFill>
                  <a:schemeClr val="tx1"/>
                </a:solidFill>
              </a:rPr>
              <a:t>MDT Organization: What we Did and Why</a:t>
            </a:r>
          </a:p>
        </p:txBody>
      </p:sp>
      <p:sp>
        <p:nvSpPr>
          <p:cNvPr id="3" name="Content Placeholder 2">
            <a:extLst>
              <a:ext uri="{FF2B5EF4-FFF2-40B4-BE49-F238E27FC236}">
                <a16:creationId xmlns:a16="http://schemas.microsoft.com/office/drawing/2014/main" id="{AA71D723-CDE0-4F7A-ADEC-61B37A093392}"/>
              </a:ext>
            </a:extLst>
          </p:cNvPr>
          <p:cNvSpPr>
            <a:spLocks noGrp="1"/>
          </p:cNvSpPr>
          <p:nvPr>
            <p:ph sz="quarter" idx="12"/>
          </p:nvPr>
        </p:nvSpPr>
        <p:spPr>
          <a:xfrm>
            <a:off x="625642" y="4617783"/>
            <a:ext cx="11325726" cy="2059680"/>
          </a:xfrm>
        </p:spPr>
        <p:txBody>
          <a:bodyPr>
            <a:normAutofit lnSpcReduction="10000"/>
          </a:bodyPr>
          <a:lstStyle/>
          <a:p>
            <a:r>
              <a:rPr lang="en-US" sz="2800" dirty="0"/>
              <a:t>5 Districts and 10 maintenance areas</a:t>
            </a:r>
          </a:p>
          <a:p>
            <a:r>
              <a:rPr lang="en-US" sz="2800" dirty="0"/>
              <a:t>Over 25,000 lane miles of roads and assets to maintain</a:t>
            </a:r>
          </a:p>
          <a:p>
            <a:r>
              <a:rPr lang="en-US" sz="2800" dirty="0"/>
              <a:t>Many areas had asset data in spreadsheets but not all the same nor complete</a:t>
            </a:r>
          </a:p>
          <a:p>
            <a:endParaRPr lang="en-US" dirty="0"/>
          </a:p>
        </p:txBody>
      </p:sp>
      <p:pic>
        <p:nvPicPr>
          <p:cNvPr id="16" name="Picture 15">
            <a:extLst>
              <a:ext uri="{FF2B5EF4-FFF2-40B4-BE49-F238E27FC236}">
                <a16:creationId xmlns:a16="http://schemas.microsoft.com/office/drawing/2014/main" id="{493A52A8-BDE4-427B-914A-3EF5B2F5CB6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537201" y="6057361"/>
            <a:ext cx="1930400" cy="675171"/>
          </a:xfrm>
          <a:prstGeom prst="rect">
            <a:avLst/>
          </a:prstGeom>
          <a:effectLst>
            <a:glow rad="25400">
              <a:srgbClr val="FFFFFF"/>
            </a:glow>
          </a:effectLst>
        </p:spPr>
      </p:pic>
      <p:pic>
        <p:nvPicPr>
          <p:cNvPr id="20" name="Picture Placeholder 19">
            <a:extLst>
              <a:ext uri="{FF2B5EF4-FFF2-40B4-BE49-F238E27FC236}">
                <a16:creationId xmlns:a16="http://schemas.microsoft.com/office/drawing/2014/main" id="{9B13A5E9-0FBF-4A16-9EDD-CDF99C26E346}"/>
              </a:ext>
            </a:extLst>
          </p:cNvPr>
          <p:cNvPicPr>
            <a:picLocks noGrp="1" noChangeAspect="1"/>
          </p:cNvPicPr>
          <p:nvPr>
            <p:ph type="pic" sz="quarter" idx="13"/>
          </p:nvPr>
        </p:nvPicPr>
        <p:blipFill>
          <a:blip r:embed="rId3">
            <a:extLst>
              <a:ext uri="{28A0092B-C50C-407E-A947-70E740481C1C}">
                <a14:useLocalDpi xmlns:a14="http://schemas.microsoft.com/office/drawing/2010/main" val="0"/>
              </a:ext>
            </a:extLst>
          </a:blip>
          <a:srcRect t="4570" b="4570"/>
          <a:stretch>
            <a:fillRect/>
          </a:stretch>
        </p:blipFill>
        <p:spPr>
          <a:xfrm>
            <a:off x="847558" y="726592"/>
            <a:ext cx="7493000" cy="3891191"/>
          </a:xfrm>
        </p:spPr>
      </p:pic>
    </p:spTree>
    <p:extLst>
      <p:ext uri="{BB962C8B-B14F-4D97-AF65-F5344CB8AC3E}">
        <p14:creationId xmlns:p14="http://schemas.microsoft.com/office/powerpoint/2010/main" val="242635598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2F0076-3FA9-4F3B-AFFA-ADB37E329713}"/>
              </a:ext>
            </a:extLst>
          </p:cNvPr>
          <p:cNvSpPr>
            <a:spLocks noGrp="1"/>
          </p:cNvSpPr>
          <p:nvPr>
            <p:ph type="title"/>
          </p:nvPr>
        </p:nvSpPr>
        <p:spPr/>
        <p:txBody>
          <a:bodyPr/>
          <a:lstStyle/>
          <a:p>
            <a:r>
              <a:rPr lang="en-US" dirty="0">
                <a:solidFill>
                  <a:schemeClr val="tx1"/>
                </a:solidFill>
              </a:rPr>
              <a:t>What Inventory MDT Now Maintains</a:t>
            </a:r>
          </a:p>
        </p:txBody>
      </p:sp>
      <p:pic>
        <p:nvPicPr>
          <p:cNvPr id="5" name="Content Placeholder 4">
            <a:extLst>
              <a:ext uri="{FF2B5EF4-FFF2-40B4-BE49-F238E27FC236}">
                <a16:creationId xmlns:a16="http://schemas.microsoft.com/office/drawing/2014/main" id="{5561D6B5-53E4-4E86-A00E-05BA2892DC63}"/>
              </a:ext>
            </a:extLst>
          </p:cNvPr>
          <p:cNvPicPr>
            <a:picLocks noGrp="1" noChangeAspect="1"/>
          </p:cNvPicPr>
          <p:nvPr>
            <p:ph sz="quarter" idx="12"/>
          </p:nvPr>
        </p:nvPicPr>
        <p:blipFill>
          <a:blip r:embed="rId2"/>
          <a:stretch>
            <a:fillRect/>
          </a:stretch>
        </p:blipFill>
        <p:spPr>
          <a:xfrm>
            <a:off x="6778931" y="1295400"/>
            <a:ext cx="3493476" cy="4572000"/>
          </a:xfrm>
          <a:prstGeom prst="rect">
            <a:avLst/>
          </a:prstGeom>
        </p:spPr>
      </p:pic>
      <p:pic>
        <p:nvPicPr>
          <p:cNvPr id="6" name="Picture 5">
            <a:extLst>
              <a:ext uri="{FF2B5EF4-FFF2-40B4-BE49-F238E27FC236}">
                <a16:creationId xmlns:a16="http://schemas.microsoft.com/office/drawing/2014/main" id="{7CFCF31D-11F2-457D-BC3E-7AA731C0D80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537201" y="6057361"/>
            <a:ext cx="1930400" cy="675171"/>
          </a:xfrm>
          <a:prstGeom prst="rect">
            <a:avLst/>
          </a:prstGeom>
          <a:effectLst>
            <a:glow rad="25400">
              <a:srgbClr val="FFFFFF"/>
            </a:glow>
          </a:effectLst>
        </p:spPr>
      </p:pic>
      <p:sp>
        <p:nvSpPr>
          <p:cNvPr id="7" name="TextBox 6">
            <a:extLst>
              <a:ext uri="{FF2B5EF4-FFF2-40B4-BE49-F238E27FC236}">
                <a16:creationId xmlns:a16="http://schemas.microsoft.com/office/drawing/2014/main" id="{9979D692-A51D-41F9-8414-E55A9460CD3D}"/>
              </a:ext>
            </a:extLst>
          </p:cNvPr>
          <p:cNvSpPr txBox="1"/>
          <p:nvPr/>
        </p:nvSpPr>
        <p:spPr>
          <a:xfrm>
            <a:off x="609600" y="1033701"/>
            <a:ext cx="5975350" cy="4678204"/>
          </a:xfrm>
          <a:prstGeom prst="rect">
            <a:avLst/>
          </a:prstGeom>
          <a:noFill/>
        </p:spPr>
        <p:txBody>
          <a:bodyPr wrap="square" rtlCol="0">
            <a:spAutoFit/>
          </a:bodyPr>
          <a:lstStyle/>
          <a:p>
            <a:pPr marL="285750" indent="-285750">
              <a:buFont typeface="Arial" panose="020B0604020202020204" pitchFamily="34" charset="0"/>
              <a:buChar char="•"/>
            </a:pPr>
            <a:r>
              <a:rPr lang="en-US" sz="2800" dirty="0"/>
              <a:t>Bridge/Culverts</a:t>
            </a:r>
          </a:p>
          <a:p>
            <a:pPr marL="285750" indent="-285750">
              <a:buFont typeface="Arial" panose="020B0604020202020204" pitchFamily="34" charset="0"/>
              <a:buChar char="•"/>
            </a:pPr>
            <a:r>
              <a:rPr lang="en-US" sz="2800" dirty="0"/>
              <a:t>Facilities/Fuel Vaults/Rest Areas</a:t>
            </a:r>
          </a:p>
          <a:p>
            <a:pPr marL="285750" indent="-285750">
              <a:buFont typeface="Arial" panose="020B0604020202020204" pitchFamily="34" charset="0"/>
              <a:buChar char="•"/>
            </a:pPr>
            <a:r>
              <a:rPr lang="en-US" sz="2800" dirty="0"/>
              <a:t>Radios/Relays/ Highway Advisory Radios</a:t>
            </a:r>
          </a:p>
          <a:p>
            <a:pPr marL="285750" indent="-285750">
              <a:buFont typeface="Arial" panose="020B0604020202020204" pitchFamily="34" charset="0"/>
              <a:buChar char="•"/>
            </a:pPr>
            <a:r>
              <a:rPr lang="en-US" sz="2800" dirty="0"/>
              <a:t>Signals/Luminaires</a:t>
            </a:r>
          </a:p>
          <a:p>
            <a:pPr marL="285750" indent="-285750">
              <a:buFont typeface="Arial" panose="020B0604020202020204" pitchFamily="34" charset="0"/>
              <a:buChar char="•"/>
            </a:pPr>
            <a:r>
              <a:rPr lang="en-US" sz="2800" dirty="0"/>
              <a:t>Guardrail/Crash Barriers</a:t>
            </a:r>
          </a:p>
          <a:p>
            <a:pPr marL="285750" indent="-285750">
              <a:buFont typeface="Arial" panose="020B0604020202020204" pitchFamily="34" charset="0"/>
              <a:buChar char="•"/>
            </a:pPr>
            <a:r>
              <a:rPr lang="en-US" sz="2800" dirty="0"/>
              <a:t>Roadway Sections/ Fence/Road Weather Information Systems (RWIS)</a:t>
            </a:r>
          </a:p>
          <a:p>
            <a:pPr marL="285750" indent="-285750">
              <a:buFont typeface="Arial" panose="020B0604020202020204" pitchFamily="34" charset="0"/>
              <a:buChar char="•"/>
            </a:pPr>
            <a:r>
              <a:rPr lang="en-US" sz="2800" dirty="0"/>
              <a:t>Signs/Variable Message Signs</a:t>
            </a:r>
          </a:p>
          <a:p>
            <a:pPr marL="285750" indent="-285750">
              <a:buFont typeface="Arial" panose="020B0604020202020204" pitchFamily="34" charset="0"/>
              <a:buChar char="•"/>
            </a:pPr>
            <a:r>
              <a:rPr lang="en-US" sz="2800" dirty="0"/>
              <a:t>16 assets in total</a:t>
            </a:r>
          </a:p>
          <a:p>
            <a:pPr marL="285750" indent="-285750">
              <a:buFont typeface="Arial" panose="020B0604020202020204" pitchFamily="34" charset="0"/>
              <a:buChar char="•"/>
            </a:pPr>
            <a:endParaRPr lang="en-US" dirty="0"/>
          </a:p>
        </p:txBody>
      </p:sp>
    </p:spTree>
    <p:extLst>
      <p:ext uri="{BB962C8B-B14F-4D97-AF65-F5344CB8AC3E}">
        <p14:creationId xmlns:p14="http://schemas.microsoft.com/office/powerpoint/2010/main" val="145768460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683AC2-E81F-430D-86DF-9C5E85127E7B}"/>
              </a:ext>
            </a:extLst>
          </p:cNvPr>
          <p:cNvSpPr>
            <a:spLocks noGrp="1"/>
          </p:cNvSpPr>
          <p:nvPr>
            <p:ph type="title"/>
          </p:nvPr>
        </p:nvSpPr>
        <p:spPr>
          <a:xfrm>
            <a:off x="371643" y="277868"/>
            <a:ext cx="10331116" cy="712732"/>
          </a:xfrm>
        </p:spPr>
        <p:txBody>
          <a:bodyPr/>
          <a:lstStyle/>
          <a:p>
            <a:r>
              <a:rPr lang="en-US" dirty="0">
                <a:solidFill>
                  <a:schemeClr val="tx1"/>
                </a:solidFill>
              </a:rPr>
              <a:t>Collection of data</a:t>
            </a:r>
          </a:p>
        </p:txBody>
      </p:sp>
      <p:sp>
        <p:nvSpPr>
          <p:cNvPr id="3" name="Content Placeholder 2">
            <a:extLst>
              <a:ext uri="{FF2B5EF4-FFF2-40B4-BE49-F238E27FC236}">
                <a16:creationId xmlns:a16="http://schemas.microsoft.com/office/drawing/2014/main" id="{6170CCAB-2180-47E3-AB7A-C82F84CBAED8}"/>
              </a:ext>
            </a:extLst>
          </p:cNvPr>
          <p:cNvSpPr>
            <a:spLocks noGrp="1"/>
          </p:cNvSpPr>
          <p:nvPr>
            <p:ph sz="quarter" idx="12"/>
          </p:nvPr>
        </p:nvSpPr>
        <p:spPr/>
        <p:txBody>
          <a:bodyPr/>
          <a:lstStyle/>
          <a:p>
            <a:r>
              <a:rPr lang="en-US" sz="2800" dirty="0"/>
              <a:t>Used Spread Sheets from each of the areas </a:t>
            </a:r>
          </a:p>
          <a:p>
            <a:r>
              <a:rPr lang="en-US" sz="2800" dirty="0"/>
              <a:t>Collected missing data via ARC GIS collection App</a:t>
            </a:r>
          </a:p>
          <a:p>
            <a:r>
              <a:rPr lang="en-US" sz="2800" dirty="0"/>
              <a:t>Allows MDT to work off line (important for rural areas in Montana</a:t>
            </a:r>
            <a:endParaRPr lang="en-US" dirty="0"/>
          </a:p>
        </p:txBody>
      </p:sp>
      <p:pic>
        <p:nvPicPr>
          <p:cNvPr id="5" name="Picture Placeholder 4">
            <a:extLst>
              <a:ext uri="{FF2B5EF4-FFF2-40B4-BE49-F238E27FC236}">
                <a16:creationId xmlns:a16="http://schemas.microsoft.com/office/drawing/2014/main" id="{B50D9920-CDE5-4E37-91BA-D2E850868DA9}"/>
              </a:ext>
            </a:extLst>
          </p:cNvPr>
          <p:cNvPicPr>
            <a:picLocks noGrp="1" noChangeAspect="1"/>
          </p:cNvPicPr>
          <p:nvPr>
            <p:ph type="pic" sz="quarter" idx="13"/>
          </p:nvPr>
        </p:nvPicPr>
        <p:blipFill>
          <a:blip r:embed="rId2"/>
          <a:srcRect l="15413" r="15413"/>
          <a:stretch>
            <a:fillRect/>
          </a:stretch>
        </p:blipFill>
        <p:spPr>
          <a:prstGeom prst="rect">
            <a:avLst/>
          </a:prstGeom>
        </p:spPr>
      </p:pic>
      <p:pic>
        <p:nvPicPr>
          <p:cNvPr id="6" name="Picture 5">
            <a:extLst>
              <a:ext uri="{FF2B5EF4-FFF2-40B4-BE49-F238E27FC236}">
                <a16:creationId xmlns:a16="http://schemas.microsoft.com/office/drawing/2014/main" id="{8446B682-C452-463F-900A-2131BAC24C8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537201" y="6057361"/>
            <a:ext cx="1930400" cy="675171"/>
          </a:xfrm>
          <a:prstGeom prst="rect">
            <a:avLst/>
          </a:prstGeom>
          <a:effectLst>
            <a:glow rad="25400">
              <a:srgbClr val="FFFFFF"/>
            </a:glow>
          </a:effectLst>
        </p:spPr>
      </p:pic>
    </p:spTree>
    <p:extLst>
      <p:ext uri="{BB962C8B-B14F-4D97-AF65-F5344CB8AC3E}">
        <p14:creationId xmlns:p14="http://schemas.microsoft.com/office/powerpoint/2010/main" val="360834386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5E9FB1-4806-469C-8F72-6399D5251A60}"/>
              </a:ext>
            </a:extLst>
          </p:cNvPr>
          <p:cNvSpPr>
            <a:spLocks noGrp="1"/>
          </p:cNvSpPr>
          <p:nvPr>
            <p:ph type="title"/>
          </p:nvPr>
        </p:nvSpPr>
        <p:spPr/>
        <p:txBody>
          <a:bodyPr/>
          <a:lstStyle/>
          <a:p>
            <a:r>
              <a:rPr lang="en-US" dirty="0">
                <a:solidFill>
                  <a:schemeClr val="tx1"/>
                </a:solidFill>
              </a:rPr>
              <a:t>Collection of data</a:t>
            </a:r>
          </a:p>
        </p:txBody>
      </p:sp>
      <p:pic>
        <p:nvPicPr>
          <p:cNvPr id="5" name="Content Placeholder 4">
            <a:extLst>
              <a:ext uri="{FF2B5EF4-FFF2-40B4-BE49-F238E27FC236}">
                <a16:creationId xmlns:a16="http://schemas.microsoft.com/office/drawing/2014/main" id="{F6DC8FF0-B1D3-4E76-8DDF-1C528C8F24A2}"/>
              </a:ext>
            </a:extLst>
          </p:cNvPr>
          <p:cNvPicPr>
            <a:picLocks noGrp="1" noChangeAspect="1"/>
          </p:cNvPicPr>
          <p:nvPr>
            <p:ph sz="quarter" idx="12"/>
          </p:nvPr>
        </p:nvPicPr>
        <p:blipFill>
          <a:blip r:embed="rId2"/>
          <a:stretch>
            <a:fillRect/>
          </a:stretch>
        </p:blipFill>
        <p:spPr>
          <a:xfrm>
            <a:off x="7347147" y="1050073"/>
            <a:ext cx="3368979" cy="4018603"/>
          </a:xfrm>
          <a:prstGeom prst="rect">
            <a:avLst/>
          </a:prstGeom>
        </p:spPr>
      </p:pic>
      <p:pic>
        <p:nvPicPr>
          <p:cNvPr id="6" name="Picture Placeholder 5">
            <a:extLst>
              <a:ext uri="{FF2B5EF4-FFF2-40B4-BE49-F238E27FC236}">
                <a16:creationId xmlns:a16="http://schemas.microsoft.com/office/drawing/2014/main" id="{9B021376-64C4-4EE6-AC90-E3198ECF5B9C}"/>
              </a:ext>
            </a:extLst>
          </p:cNvPr>
          <p:cNvPicPr>
            <a:picLocks noGrp="1" noChangeAspect="1"/>
          </p:cNvPicPr>
          <p:nvPr>
            <p:ph type="pic" sz="quarter" idx="13"/>
          </p:nvPr>
        </p:nvPicPr>
        <p:blipFill>
          <a:blip r:embed="rId3"/>
          <a:srcRect t="11939" b="11939"/>
          <a:stretch>
            <a:fillRect/>
          </a:stretch>
        </p:blipFill>
        <p:spPr>
          <a:xfrm>
            <a:off x="2085177" y="1172735"/>
            <a:ext cx="3832917" cy="3773277"/>
          </a:xfrm>
          <a:prstGeom prst="rect">
            <a:avLst/>
          </a:prstGeom>
        </p:spPr>
      </p:pic>
      <p:pic>
        <p:nvPicPr>
          <p:cNvPr id="7" name="Picture 6">
            <a:extLst>
              <a:ext uri="{FF2B5EF4-FFF2-40B4-BE49-F238E27FC236}">
                <a16:creationId xmlns:a16="http://schemas.microsoft.com/office/drawing/2014/main" id="{162AE80F-DC33-480B-8047-B0F4D185593F}"/>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537201" y="6057361"/>
            <a:ext cx="1930400" cy="675171"/>
          </a:xfrm>
          <a:prstGeom prst="rect">
            <a:avLst/>
          </a:prstGeom>
          <a:effectLst>
            <a:glow rad="25400">
              <a:srgbClr val="FFFFFF"/>
            </a:glow>
          </a:effectLst>
        </p:spPr>
      </p:pic>
      <p:sp>
        <p:nvSpPr>
          <p:cNvPr id="3" name="TextBox 2">
            <a:extLst>
              <a:ext uri="{FF2B5EF4-FFF2-40B4-BE49-F238E27FC236}">
                <a16:creationId xmlns:a16="http://schemas.microsoft.com/office/drawing/2014/main" id="{11898033-7BC9-40DC-89FC-4152D5EC19DD}"/>
              </a:ext>
            </a:extLst>
          </p:cNvPr>
          <p:cNvSpPr txBox="1"/>
          <p:nvPr/>
        </p:nvSpPr>
        <p:spPr>
          <a:xfrm>
            <a:off x="2085177" y="5208852"/>
            <a:ext cx="9240549" cy="830997"/>
          </a:xfrm>
          <a:prstGeom prst="rect">
            <a:avLst/>
          </a:prstGeom>
          <a:noFill/>
        </p:spPr>
        <p:txBody>
          <a:bodyPr wrap="square" rtlCol="0">
            <a:spAutoFit/>
          </a:bodyPr>
          <a:lstStyle/>
          <a:p>
            <a:pPr marL="342900" indent="-342900">
              <a:buFont typeface="Arial" panose="020B0604020202020204" pitchFamily="34" charset="0"/>
              <a:buChar char="•"/>
            </a:pPr>
            <a:r>
              <a:rPr lang="en-US" sz="2400" dirty="0"/>
              <a:t>Construction now updates the asset as part of Project closings</a:t>
            </a:r>
          </a:p>
          <a:p>
            <a:pPr marL="342900" indent="-342900">
              <a:buFont typeface="Arial" panose="020B0604020202020204" pitchFamily="34" charset="0"/>
              <a:buChar char="•"/>
            </a:pPr>
            <a:r>
              <a:rPr lang="en-US" sz="2400" dirty="0"/>
              <a:t>Maintenance staff conducts QA and uploads the new/updated data</a:t>
            </a:r>
          </a:p>
        </p:txBody>
      </p:sp>
    </p:spTree>
    <p:extLst>
      <p:ext uri="{BB962C8B-B14F-4D97-AF65-F5344CB8AC3E}">
        <p14:creationId xmlns:p14="http://schemas.microsoft.com/office/powerpoint/2010/main" val="98891369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FF0BC7-BA9F-4EFD-BC0D-63E987B23266}"/>
              </a:ext>
            </a:extLst>
          </p:cNvPr>
          <p:cNvSpPr>
            <a:spLocks noGrp="1"/>
          </p:cNvSpPr>
          <p:nvPr>
            <p:ph type="title"/>
          </p:nvPr>
        </p:nvSpPr>
        <p:spPr/>
        <p:txBody>
          <a:bodyPr/>
          <a:lstStyle/>
          <a:p>
            <a:r>
              <a:rPr lang="en-US" dirty="0">
                <a:solidFill>
                  <a:schemeClr val="tx1"/>
                </a:solidFill>
              </a:rPr>
              <a:t>Condition Data</a:t>
            </a:r>
          </a:p>
        </p:txBody>
      </p:sp>
      <p:pic>
        <p:nvPicPr>
          <p:cNvPr id="8" name="Picture 7">
            <a:extLst>
              <a:ext uri="{FF2B5EF4-FFF2-40B4-BE49-F238E27FC236}">
                <a16:creationId xmlns:a16="http://schemas.microsoft.com/office/drawing/2014/main" id="{6D93B63A-F48D-4406-A960-184364625299}"/>
              </a:ext>
            </a:extLst>
          </p:cNvPr>
          <p:cNvPicPr>
            <a:picLocks noChangeAspect="1"/>
          </p:cNvPicPr>
          <p:nvPr/>
        </p:nvPicPr>
        <p:blipFill>
          <a:blip r:embed="rId2"/>
          <a:stretch>
            <a:fillRect/>
          </a:stretch>
        </p:blipFill>
        <p:spPr>
          <a:xfrm>
            <a:off x="4518126" y="1205190"/>
            <a:ext cx="6476190" cy="4447619"/>
          </a:xfrm>
          <a:prstGeom prst="rect">
            <a:avLst/>
          </a:prstGeom>
        </p:spPr>
      </p:pic>
      <p:sp>
        <p:nvSpPr>
          <p:cNvPr id="3" name="TextBox 2">
            <a:extLst>
              <a:ext uri="{FF2B5EF4-FFF2-40B4-BE49-F238E27FC236}">
                <a16:creationId xmlns:a16="http://schemas.microsoft.com/office/drawing/2014/main" id="{E305988E-D308-46B8-92AE-BF4F8524B104}"/>
              </a:ext>
            </a:extLst>
          </p:cNvPr>
          <p:cNvSpPr txBox="1"/>
          <p:nvPr/>
        </p:nvSpPr>
        <p:spPr>
          <a:xfrm>
            <a:off x="609600" y="1422400"/>
            <a:ext cx="3759200" cy="4401205"/>
          </a:xfrm>
          <a:prstGeom prst="rect">
            <a:avLst/>
          </a:prstGeom>
          <a:noFill/>
        </p:spPr>
        <p:txBody>
          <a:bodyPr wrap="square" rtlCol="0">
            <a:spAutoFit/>
          </a:bodyPr>
          <a:lstStyle/>
          <a:p>
            <a:pPr marL="457200" indent="-457200">
              <a:buFont typeface="Arial" panose="020B0604020202020204" pitchFamily="34" charset="0"/>
              <a:buChar char="•"/>
            </a:pPr>
            <a:r>
              <a:rPr lang="en-US" sz="2800" dirty="0"/>
              <a:t>Bridge</a:t>
            </a:r>
          </a:p>
          <a:p>
            <a:pPr marL="457200" indent="-457200">
              <a:buFont typeface="Arial" panose="020B0604020202020204" pitchFamily="34" charset="0"/>
              <a:buChar char="•"/>
            </a:pPr>
            <a:r>
              <a:rPr lang="en-US" sz="2800" dirty="0"/>
              <a:t>Buildings/Facilities</a:t>
            </a:r>
          </a:p>
          <a:p>
            <a:pPr marL="457200" indent="-457200">
              <a:buFont typeface="Arial" panose="020B0604020202020204" pitchFamily="34" charset="0"/>
              <a:buChar char="•"/>
            </a:pPr>
            <a:r>
              <a:rPr lang="en-US" sz="2800" dirty="0"/>
              <a:t>Radio’s</a:t>
            </a:r>
          </a:p>
          <a:p>
            <a:pPr marL="457200" indent="-457200">
              <a:buFont typeface="Arial" panose="020B0604020202020204" pitchFamily="34" charset="0"/>
              <a:buChar char="•"/>
            </a:pPr>
            <a:r>
              <a:rPr lang="en-US" sz="2800" dirty="0"/>
              <a:t>Culverts</a:t>
            </a:r>
          </a:p>
          <a:p>
            <a:pPr marL="457200" indent="-457200">
              <a:buFont typeface="Arial" panose="020B0604020202020204" pitchFamily="34" charset="0"/>
              <a:buChar char="•"/>
            </a:pPr>
            <a:r>
              <a:rPr lang="en-US" sz="2800" dirty="0"/>
              <a:t>Pavement Markings</a:t>
            </a:r>
          </a:p>
          <a:p>
            <a:pPr marL="457200" indent="-457200">
              <a:buFont typeface="Arial" panose="020B0604020202020204" pitchFamily="34" charset="0"/>
              <a:buChar char="•"/>
            </a:pPr>
            <a:r>
              <a:rPr lang="en-US" sz="2800" dirty="0"/>
              <a:t>Rest Areas—Care Taker performance</a:t>
            </a:r>
          </a:p>
          <a:p>
            <a:pPr marL="457200" indent="-457200">
              <a:buFont typeface="Arial" panose="020B0604020202020204" pitchFamily="34" charset="0"/>
              <a:buChar char="•"/>
            </a:pPr>
            <a:r>
              <a:rPr lang="en-US" sz="2800" dirty="0"/>
              <a:t>Bike Paths</a:t>
            </a:r>
          </a:p>
          <a:p>
            <a:pPr marL="457200" indent="-457200">
              <a:buFont typeface="Arial" panose="020B0604020202020204" pitchFamily="34" charset="0"/>
              <a:buChar char="•"/>
            </a:pPr>
            <a:r>
              <a:rPr lang="en-US" sz="2800" dirty="0"/>
              <a:t>Signs</a:t>
            </a:r>
          </a:p>
          <a:p>
            <a:pPr marL="457200" indent="-457200">
              <a:buFont typeface="Arial" panose="020B0604020202020204" pitchFamily="34" charset="0"/>
              <a:buChar char="•"/>
            </a:pPr>
            <a:r>
              <a:rPr lang="en-US" sz="2800" dirty="0"/>
              <a:t>8 conditions in total </a:t>
            </a:r>
          </a:p>
        </p:txBody>
      </p:sp>
      <p:pic>
        <p:nvPicPr>
          <p:cNvPr id="5" name="Picture 4">
            <a:extLst>
              <a:ext uri="{FF2B5EF4-FFF2-40B4-BE49-F238E27FC236}">
                <a16:creationId xmlns:a16="http://schemas.microsoft.com/office/drawing/2014/main" id="{AFD5AAD1-0E90-4B8F-A321-D964A220DC4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537201" y="6057361"/>
            <a:ext cx="1930400" cy="675171"/>
          </a:xfrm>
          <a:prstGeom prst="rect">
            <a:avLst/>
          </a:prstGeom>
          <a:effectLst>
            <a:glow rad="25400">
              <a:srgbClr val="FFFFFF"/>
            </a:glow>
          </a:effectLst>
        </p:spPr>
      </p:pic>
    </p:spTree>
    <p:extLst>
      <p:ext uri="{BB962C8B-B14F-4D97-AF65-F5344CB8AC3E}">
        <p14:creationId xmlns:p14="http://schemas.microsoft.com/office/powerpoint/2010/main" val="1468308467"/>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elestial">
  <a:themeElements>
    <a:clrScheme name="Celestial">
      <a:dk1>
        <a:sysClr val="windowText" lastClr="000000"/>
      </a:dk1>
      <a:lt1>
        <a:sysClr val="window" lastClr="FFFFFF"/>
      </a:lt1>
      <a:dk2>
        <a:srgbClr val="18276C"/>
      </a:dk2>
      <a:lt2>
        <a:srgbClr val="EBEBEB"/>
      </a:lt2>
      <a:accent1>
        <a:srgbClr val="AC3EC1"/>
      </a:accent1>
      <a:accent2>
        <a:srgbClr val="477BD1"/>
      </a:accent2>
      <a:accent3>
        <a:srgbClr val="46B298"/>
      </a:accent3>
      <a:accent4>
        <a:srgbClr val="90BA4C"/>
      </a:accent4>
      <a:accent5>
        <a:srgbClr val="DD9D31"/>
      </a:accent5>
      <a:accent6>
        <a:srgbClr val="E25247"/>
      </a:accent6>
      <a:hlink>
        <a:srgbClr val="C573D2"/>
      </a:hlink>
      <a:folHlink>
        <a:srgbClr val="CCAEE8"/>
      </a:folHlink>
    </a:clrScheme>
    <a:fontScheme name="Celestial">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elestial">
      <a:fillStyleLst>
        <a:solidFill>
          <a:schemeClr val="phClr"/>
        </a:solidFill>
        <a:gradFill rotWithShape="1">
          <a:gsLst>
            <a:gs pos="0">
              <a:schemeClr val="phClr">
                <a:tint val="70000"/>
                <a:lumMod val="110000"/>
              </a:schemeClr>
            </a:gs>
            <a:gs pos="100000">
              <a:schemeClr val="phClr">
                <a:tint val="82000"/>
                <a:alpha val="74000"/>
              </a:schemeClr>
            </a:gs>
          </a:gsLst>
          <a:lin ang="5400000" scaled="0"/>
        </a:gradFill>
        <a:gradFill rotWithShape="1">
          <a:gsLst>
            <a:gs pos="0">
              <a:schemeClr val="phClr">
                <a:tint val="98000"/>
                <a:lumMod val="100000"/>
              </a:schemeClr>
            </a:gs>
            <a:gs pos="100000">
              <a:schemeClr val="phClr">
                <a:shade val="88000"/>
                <a:lumMod val="88000"/>
              </a:schemeClr>
            </a:gs>
          </a:gsLst>
          <a:lin ang="5400000" scaled="1"/>
        </a:gradFill>
      </a:fillStyleLst>
      <a:lnStyleLst>
        <a:ln w="9525"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65000"/>
              </a:srgbClr>
            </a:outerShdw>
          </a:effectLst>
          <a:scene3d>
            <a:camera prst="orthographicFront">
              <a:rot lat="0" lon="0" rev="0"/>
            </a:camera>
            <a:lightRig rig="threePt" dir="tl">
              <a:rot lat="0" lon="0" rev="1200000"/>
            </a:lightRig>
          </a:scene3d>
          <a:sp3d>
            <a:bevelT w="38100" h="12700"/>
          </a:sp3d>
        </a:effectStyle>
      </a:effectStyleLst>
      <a:bgFillStyleLst>
        <a:solidFill>
          <a:schemeClr val="phClr"/>
        </a:solidFill>
        <a:gradFill rotWithShape="1">
          <a:gsLst>
            <a:gs pos="0">
              <a:schemeClr val="phClr">
                <a:tint val="90000"/>
                <a:shade val="96000"/>
                <a:hueMod val="100000"/>
                <a:satMod val="180000"/>
                <a:lumMod val="110000"/>
              </a:schemeClr>
            </a:gs>
            <a:gs pos="100000">
              <a:schemeClr val="phClr">
                <a:shade val="96000"/>
                <a:satMod val="160000"/>
                <a:lumMod val="100000"/>
              </a:schemeClr>
            </a:gs>
          </a:gsLst>
          <a:lin ang="4740000" scaled="1"/>
        </a:gradFill>
        <a:blipFill>
          <a:blip xmlns:r="http://schemas.openxmlformats.org/officeDocument/2006/relationships" r:embed="rId1"/>
          <a:stretch/>
        </a:blipFill>
      </a:bgFillStyleLst>
    </a:fmtScheme>
  </a:themeElements>
  <a:objectDefaults/>
  <a:extraClrSchemeLst/>
  <a:extLst>
    <a:ext uri="{05A4C25C-085E-4340-85A3-A5531E510DB2}">
      <thm15:themeFamily xmlns:thm15="http://schemas.microsoft.com/office/thememl/2012/main" name="Celestial" id="{C4BB2A3D-0E93-4C5F-B0D2-9D3FCE089CC5}" vid="{42E5908D-19A2-46FD-89FA-638B126129EF}"/>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TM03457452[[fn=Celestial]]</Template>
  <TotalTime>2935</TotalTime>
  <Words>630</Words>
  <Application>Microsoft Office PowerPoint</Application>
  <PresentationFormat>Widescreen</PresentationFormat>
  <Paragraphs>70</Paragraphs>
  <Slides>14</Slides>
  <Notes>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14</vt:i4>
      </vt:variant>
    </vt:vector>
  </HeadingPairs>
  <TitlesOfParts>
    <vt:vector size="18" baseType="lpstr">
      <vt:lpstr>Arial</vt:lpstr>
      <vt:lpstr>Calibri</vt:lpstr>
      <vt:lpstr>Calibri Light</vt:lpstr>
      <vt:lpstr>Celestial</vt:lpstr>
      <vt:lpstr>Collecting and Maintaining Montana’s Inventory and Condition Assessment Data</vt:lpstr>
      <vt:lpstr>Overview</vt:lpstr>
      <vt:lpstr>History of MMS: How MDT did Business</vt:lpstr>
      <vt:lpstr>Data Entry: Legacy</vt:lpstr>
      <vt:lpstr>MDT Organization: What we Did and Why</vt:lpstr>
      <vt:lpstr>What Inventory MDT Now Maintains</vt:lpstr>
      <vt:lpstr>Collection of data</vt:lpstr>
      <vt:lpstr>Collection of data</vt:lpstr>
      <vt:lpstr>Condition Data</vt:lpstr>
      <vt:lpstr>Condition  Data—Retro-reflectivity of Signs</vt:lpstr>
      <vt:lpstr>Condition data: Off line Collection</vt:lpstr>
      <vt:lpstr>Unexpected Benefits</vt:lpstr>
      <vt:lpstr>Future Directions</vt:lpstr>
      <vt:lpstr>Thank you</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Collecting and Maintaining Montana’s Inventory and Condition Assessment Data</dc:title>
  <dc:creator>McBroom, Doug</dc:creator>
  <cp:lastModifiedBy>Doug McBroom</cp:lastModifiedBy>
  <cp:revision>25</cp:revision>
  <dcterms:created xsi:type="dcterms:W3CDTF">2018-09-04T14:51:41Z</dcterms:created>
  <dcterms:modified xsi:type="dcterms:W3CDTF">2018-09-18T04:54:33Z</dcterms:modified>
</cp:coreProperties>
</file>